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4"/>
  </p:sldMasterIdLst>
  <p:notesMasterIdLst>
    <p:notesMasterId r:id="rId38"/>
  </p:notesMasterIdLst>
  <p:sldIdLst>
    <p:sldId id="322" r:id="rId5"/>
    <p:sldId id="323" r:id="rId6"/>
    <p:sldId id="315" r:id="rId7"/>
    <p:sldId id="313" r:id="rId8"/>
    <p:sldId id="261" r:id="rId9"/>
    <p:sldId id="262" r:id="rId10"/>
    <p:sldId id="317" r:id="rId11"/>
    <p:sldId id="318" r:id="rId12"/>
    <p:sldId id="263" r:id="rId13"/>
    <p:sldId id="319" r:id="rId14"/>
    <p:sldId id="264" r:id="rId15"/>
    <p:sldId id="314" r:id="rId16"/>
    <p:sldId id="265" r:id="rId17"/>
    <p:sldId id="258" r:id="rId18"/>
    <p:sldId id="260" r:id="rId19"/>
    <p:sldId id="305" r:id="rId20"/>
    <p:sldId id="307" r:id="rId21"/>
    <p:sldId id="291" r:id="rId22"/>
    <p:sldId id="301" r:id="rId23"/>
    <p:sldId id="302" r:id="rId24"/>
    <p:sldId id="312" r:id="rId25"/>
    <p:sldId id="304" r:id="rId26"/>
    <p:sldId id="278" r:id="rId27"/>
    <p:sldId id="292" r:id="rId28"/>
    <p:sldId id="299" r:id="rId29"/>
    <p:sldId id="298" r:id="rId30"/>
    <p:sldId id="293" r:id="rId31"/>
    <p:sldId id="294" r:id="rId32"/>
    <p:sldId id="295" r:id="rId33"/>
    <p:sldId id="306" r:id="rId34"/>
    <p:sldId id="296" r:id="rId35"/>
    <p:sldId id="300" r:id="rId36"/>
    <p:sldId id="32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559" autoAdjust="0"/>
    <p:restoredTop sz="86323" autoAdjust="0"/>
  </p:normalViewPr>
  <p:slideViewPr>
    <p:cSldViewPr>
      <p:cViewPr>
        <p:scale>
          <a:sx n="50" d="100"/>
          <a:sy n="50" d="100"/>
        </p:scale>
        <p:origin x="1036" y="328"/>
      </p:cViewPr>
      <p:guideLst>
        <p:guide orient="horz" pos="2160"/>
        <p:guide pos="288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76" d="100"/>
        <a:sy n="7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55CBFA-D9DB-40D1-AFFE-5360FBC689AF}"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FF7DDA41-3055-4B23-9DD5-4AB3F87F29E5}">
      <dgm:prSet/>
      <dgm:spPr/>
      <dgm:t>
        <a:bodyPr/>
        <a:lstStyle/>
        <a:p>
          <a:r>
            <a:rPr lang="en-US"/>
            <a:t>Fixed</a:t>
          </a:r>
          <a:r>
            <a:rPr lang="en-US" baseline="0"/>
            <a:t> Wing</a:t>
          </a:r>
          <a:endParaRPr lang="en-US"/>
        </a:p>
      </dgm:t>
    </dgm:pt>
    <dgm:pt modelId="{193324CF-827E-4B73-BA93-B4BE281A7D14}" type="parTrans" cxnId="{37F10F6D-6FF4-473E-A611-357A50132611}">
      <dgm:prSet/>
      <dgm:spPr/>
      <dgm:t>
        <a:bodyPr/>
        <a:lstStyle/>
        <a:p>
          <a:endParaRPr lang="en-US"/>
        </a:p>
      </dgm:t>
    </dgm:pt>
    <dgm:pt modelId="{FD299DD4-690E-4C07-9818-6B33DEFD394E}" type="sibTrans" cxnId="{37F10F6D-6FF4-473E-A611-357A50132611}">
      <dgm:prSet/>
      <dgm:spPr/>
      <dgm:t>
        <a:bodyPr/>
        <a:lstStyle/>
        <a:p>
          <a:endParaRPr lang="en-US"/>
        </a:p>
      </dgm:t>
    </dgm:pt>
    <dgm:pt modelId="{445E8B9A-CE54-4578-82B1-7ADB8FDA7D9E}">
      <dgm:prSet/>
      <dgm:spPr/>
      <dgm:t>
        <a:bodyPr/>
        <a:lstStyle/>
        <a:p>
          <a:r>
            <a:rPr lang="en-US" baseline="0"/>
            <a:t>VTOL (Vertical Take-off and Landing)</a:t>
          </a:r>
          <a:endParaRPr lang="en-US"/>
        </a:p>
      </dgm:t>
    </dgm:pt>
    <dgm:pt modelId="{6EF44082-30EC-47FF-9E07-100691CC7AB8}" type="parTrans" cxnId="{107D97CB-6403-4958-B9DA-541621C9BD59}">
      <dgm:prSet/>
      <dgm:spPr/>
      <dgm:t>
        <a:bodyPr/>
        <a:lstStyle/>
        <a:p>
          <a:endParaRPr lang="en-US"/>
        </a:p>
      </dgm:t>
    </dgm:pt>
    <dgm:pt modelId="{DA9F37D0-A177-488B-BBA7-3FBB78EF2257}" type="sibTrans" cxnId="{107D97CB-6403-4958-B9DA-541621C9BD59}">
      <dgm:prSet/>
      <dgm:spPr/>
      <dgm:t>
        <a:bodyPr/>
        <a:lstStyle/>
        <a:p>
          <a:endParaRPr lang="en-US"/>
        </a:p>
      </dgm:t>
    </dgm:pt>
    <dgm:pt modelId="{FE50DE65-91C6-4FC8-8DC3-0D8255DBE33E}">
      <dgm:prSet/>
      <dgm:spPr/>
      <dgm:t>
        <a:bodyPr/>
        <a:lstStyle/>
        <a:p>
          <a:r>
            <a:rPr lang="en-US" baseline="0"/>
            <a:t>Hybrid</a:t>
          </a:r>
          <a:endParaRPr lang="en-US"/>
        </a:p>
      </dgm:t>
    </dgm:pt>
    <dgm:pt modelId="{151B1DB8-707F-4EB0-ACE9-019F5F1F3F18}" type="parTrans" cxnId="{30C49D51-4591-4ECA-AAC5-AFA208B32D7E}">
      <dgm:prSet/>
      <dgm:spPr/>
      <dgm:t>
        <a:bodyPr/>
        <a:lstStyle/>
        <a:p>
          <a:endParaRPr lang="en-US"/>
        </a:p>
      </dgm:t>
    </dgm:pt>
    <dgm:pt modelId="{A2709FA8-DA4C-4934-96FF-F948574D3DCF}" type="sibTrans" cxnId="{30C49D51-4591-4ECA-AAC5-AFA208B32D7E}">
      <dgm:prSet/>
      <dgm:spPr/>
      <dgm:t>
        <a:bodyPr/>
        <a:lstStyle/>
        <a:p>
          <a:endParaRPr lang="en-US"/>
        </a:p>
      </dgm:t>
    </dgm:pt>
    <dgm:pt modelId="{59685BC5-BDDB-4B8B-A81D-ACF78404534A}">
      <dgm:prSet/>
      <dgm:spPr/>
      <dgm:t>
        <a:bodyPr/>
        <a:lstStyle/>
        <a:p>
          <a:r>
            <a:rPr lang="en-US"/>
            <a:t>Aerostat</a:t>
          </a:r>
        </a:p>
      </dgm:t>
    </dgm:pt>
    <dgm:pt modelId="{6CB77CD7-6976-4333-BE06-7BEAF1067546}" type="parTrans" cxnId="{8672FC9F-AF7F-4D48-AF14-671EE94A228A}">
      <dgm:prSet/>
      <dgm:spPr/>
      <dgm:t>
        <a:bodyPr/>
        <a:lstStyle/>
        <a:p>
          <a:endParaRPr lang="en-US"/>
        </a:p>
      </dgm:t>
    </dgm:pt>
    <dgm:pt modelId="{58AFD471-267E-4443-96CA-9D5FD806B702}" type="sibTrans" cxnId="{8672FC9F-AF7F-4D48-AF14-671EE94A228A}">
      <dgm:prSet/>
      <dgm:spPr/>
      <dgm:t>
        <a:bodyPr/>
        <a:lstStyle/>
        <a:p>
          <a:endParaRPr lang="en-US"/>
        </a:p>
      </dgm:t>
    </dgm:pt>
    <dgm:pt modelId="{8EFE53DE-AF51-48D0-92E3-2CF2FF3A3C2F}" type="pres">
      <dgm:prSet presAssocID="{A255CBFA-D9DB-40D1-AFFE-5360FBC689AF}" presName="outerComposite" presStyleCnt="0">
        <dgm:presLayoutVars>
          <dgm:chMax val="5"/>
          <dgm:dir/>
          <dgm:resizeHandles val="exact"/>
        </dgm:presLayoutVars>
      </dgm:prSet>
      <dgm:spPr/>
    </dgm:pt>
    <dgm:pt modelId="{240983D2-E11E-43F0-976B-CFA422741A91}" type="pres">
      <dgm:prSet presAssocID="{A255CBFA-D9DB-40D1-AFFE-5360FBC689AF}" presName="dummyMaxCanvas" presStyleCnt="0">
        <dgm:presLayoutVars/>
      </dgm:prSet>
      <dgm:spPr/>
    </dgm:pt>
    <dgm:pt modelId="{F50A787D-DC3E-4B2C-BFB3-B818A9805D1F}" type="pres">
      <dgm:prSet presAssocID="{A255CBFA-D9DB-40D1-AFFE-5360FBC689AF}" presName="FourNodes_1" presStyleLbl="node1" presStyleIdx="0" presStyleCnt="4">
        <dgm:presLayoutVars>
          <dgm:bulletEnabled val="1"/>
        </dgm:presLayoutVars>
      </dgm:prSet>
      <dgm:spPr/>
    </dgm:pt>
    <dgm:pt modelId="{931863D0-026F-4356-91ED-B693100E225D}" type="pres">
      <dgm:prSet presAssocID="{A255CBFA-D9DB-40D1-AFFE-5360FBC689AF}" presName="FourNodes_2" presStyleLbl="node1" presStyleIdx="1" presStyleCnt="4">
        <dgm:presLayoutVars>
          <dgm:bulletEnabled val="1"/>
        </dgm:presLayoutVars>
      </dgm:prSet>
      <dgm:spPr/>
    </dgm:pt>
    <dgm:pt modelId="{3A93E96A-5F67-4936-A9FF-04EB9FFA2C8E}" type="pres">
      <dgm:prSet presAssocID="{A255CBFA-D9DB-40D1-AFFE-5360FBC689AF}" presName="FourNodes_3" presStyleLbl="node1" presStyleIdx="2" presStyleCnt="4">
        <dgm:presLayoutVars>
          <dgm:bulletEnabled val="1"/>
        </dgm:presLayoutVars>
      </dgm:prSet>
      <dgm:spPr/>
    </dgm:pt>
    <dgm:pt modelId="{7936A052-B70C-4888-908D-1159B28B4ACA}" type="pres">
      <dgm:prSet presAssocID="{A255CBFA-D9DB-40D1-AFFE-5360FBC689AF}" presName="FourNodes_4" presStyleLbl="node1" presStyleIdx="3" presStyleCnt="4">
        <dgm:presLayoutVars>
          <dgm:bulletEnabled val="1"/>
        </dgm:presLayoutVars>
      </dgm:prSet>
      <dgm:spPr/>
    </dgm:pt>
    <dgm:pt modelId="{D30AE161-E970-4E67-9A2C-6CE0626B93E5}" type="pres">
      <dgm:prSet presAssocID="{A255CBFA-D9DB-40D1-AFFE-5360FBC689AF}" presName="FourConn_1-2" presStyleLbl="fgAccFollowNode1" presStyleIdx="0" presStyleCnt="3">
        <dgm:presLayoutVars>
          <dgm:bulletEnabled val="1"/>
        </dgm:presLayoutVars>
      </dgm:prSet>
      <dgm:spPr/>
    </dgm:pt>
    <dgm:pt modelId="{8858ECC5-0D55-4987-A509-557FF825B113}" type="pres">
      <dgm:prSet presAssocID="{A255CBFA-D9DB-40D1-AFFE-5360FBC689AF}" presName="FourConn_2-3" presStyleLbl="fgAccFollowNode1" presStyleIdx="1" presStyleCnt="3">
        <dgm:presLayoutVars>
          <dgm:bulletEnabled val="1"/>
        </dgm:presLayoutVars>
      </dgm:prSet>
      <dgm:spPr/>
    </dgm:pt>
    <dgm:pt modelId="{73DAB163-4F77-443C-A56B-9F7E4D79EB53}" type="pres">
      <dgm:prSet presAssocID="{A255CBFA-D9DB-40D1-AFFE-5360FBC689AF}" presName="FourConn_3-4" presStyleLbl="fgAccFollowNode1" presStyleIdx="2" presStyleCnt="3">
        <dgm:presLayoutVars>
          <dgm:bulletEnabled val="1"/>
        </dgm:presLayoutVars>
      </dgm:prSet>
      <dgm:spPr/>
    </dgm:pt>
    <dgm:pt modelId="{715766D9-11CF-45FE-B508-3319C851E2F2}" type="pres">
      <dgm:prSet presAssocID="{A255CBFA-D9DB-40D1-AFFE-5360FBC689AF}" presName="FourNodes_1_text" presStyleLbl="node1" presStyleIdx="3" presStyleCnt="4">
        <dgm:presLayoutVars>
          <dgm:bulletEnabled val="1"/>
        </dgm:presLayoutVars>
      </dgm:prSet>
      <dgm:spPr/>
    </dgm:pt>
    <dgm:pt modelId="{BD9E6D73-9C7E-4F00-9FC1-A05A02204FB6}" type="pres">
      <dgm:prSet presAssocID="{A255CBFA-D9DB-40D1-AFFE-5360FBC689AF}" presName="FourNodes_2_text" presStyleLbl="node1" presStyleIdx="3" presStyleCnt="4">
        <dgm:presLayoutVars>
          <dgm:bulletEnabled val="1"/>
        </dgm:presLayoutVars>
      </dgm:prSet>
      <dgm:spPr/>
    </dgm:pt>
    <dgm:pt modelId="{52BA6B78-C82A-459C-9F4D-D412AFC227BC}" type="pres">
      <dgm:prSet presAssocID="{A255CBFA-D9DB-40D1-AFFE-5360FBC689AF}" presName="FourNodes_3_text" presStyleLbl="node1" presStyleIdx="3" presStyleCnt="4">
        <dgm:presLayoutVars>
          <dgm:bulletEnabled val="1"/>
        </dgm:presLayoutVars>
      </dgm:prSet>
      <dgm:spPr/>
    </dgm:pt>
    <dgm:pt modelId="{DC8C8272-8667-4C02-90DC-71A5DFA50438}" type="pres">
      <dgm:prSet presAssocID="{A255CBFA-D9DB-40D1-AFFE-5360FBC689AF}" presName="FourNodes_4_text" presStyleLbl="node1" presStyleIdx="3" presStyleCnt="4">
        <dgm:presLayoutVars>
          <dgm:bulletEnabled val="1"/>
        </dgm:presLayoutVars>
      </dgm:prSet>
      <dgm:spPr/>
    </dgm:pt>
  </dgm:ptLst>
  <dgm:cxnLst>
    <dgm:cxn modelId="{4960ED25-0924-4F31-A92A-F7A553FA1F48}" type="presOf" srcId="{FE50DE65-91C6-4FC8-8DC3-0D8255DBE33E}" destId="{52BA6B78-C82A-459C-9F4D-D412AFC227BC}" srcOrd="1" destOrd="0" presId="urn:microsoft.com/office/officeart/2005/8/layout/vProcess5"/>
    <dgm:cxn modelId="{9838E836-E625-4BC8-BC95-D987EA335F6B}" type="presOf" srcId="{FE50DE65-91C6-4FC8-8DC3-0D8255DBE33E}" destId="{3A93E96A-5F67-4936-A9FF-04EB9FFA2C8E}" srcOrd="0" destOrd="0" presId="urn:microsoft.com/office/officeart/2005/8/layout/vProcess5"/>
    <dgm:cxn modelId="{BC055640-0466-447E-A3CD-863700146A07}" type="presOf" srcId="{445E8B9A-CE54-4578-82B1-7ADB8FDA7D9E}" destId="{BD9E6D73-9C7E-4F00-9FC1-A05A02204FB6}" srcOrd="1" destOrd="0" presId="urn:microsoft.com/office/officeart/2005/8/layout/vProcess5"/>
    <dgm:cxn modelId="{37F10F6D-6FF4-473E-A611-357A50132611}" srcId="{A255CBFA-D9DB-40D1-AFFE-5360FBC689AF}" destId="{FF7DDA41-3055-4B23-9DD5-4AB3F87F29E5}" srcOrd="0" destOrd="0" parTransId="{193324CF-827E-4B73-BA93-B4BE281A7D14}" sibTransId="{FD299DD4-690E-4C07-9818-6B33DEFD394E}"/>
    <dgm:cxn modelId="{85E5E06F-0031-4D3E-A4B3-19FD9EF7B39D}" type="presOf" srcId="{DA9F37D0-A177-488B-BBA7-3FBB78EF2257}" destId="{8858ECC5-0D55-4987-A509-557FF825B113}" srcOrd="0" destOrd="0" presId="urn:microsoft.com/office/officeart/2005/8/layout/vProcess5"/>
    <dgm:cxn modelId="{30C49D51-4591-4ECA-AAC5-AFA208B32D7E}" srcId="{A255CBFA-D9DB-40D1-AFFE-5360FBC689AF}" destId="{FE50DE65-91C6-4FC8-8DC3-0D8255DBE33E}" srcOrd="2" destOrd="0" parTransId="{151B1DB8-707F-4EB0-ACE9-019F5F1F3F18}" sibTransId="{A2709FA8-DA4C-4934-96FF-F948574D3DCF}"/>
    <dgm:cxn modelId="{8E4F4899-CE4B-4F60-9A77-9E9D3B9D11ED}" type="presOf" srcId="{FF7DDA41-3055-4B23-9DD5-4AB3F87F29E5}" destId="{F50A787D-DC3E-4B2C-BFB3-B818A9805D1F}" srcOrd="0" destOrd="0" presId="urn:microsoft.com/office/officeart/2005/8/layout/vProcess5"/>
    <dgm:cxn modelId="{8672FC9F-AF7F-4D48-AF14-671EE94A228A}" srcId="{A255CBFA-D9DB-40D1-AFFE-5360FBC689AF}" destId="{59685BC5-BDDB-4B8B-A81D-ACF78404534A}" srcOrd="3" destOrd="0" parTransId="{6CB77CD7-6976-4333-BE06-7BEAF1067546}" sibTransId="{58AFD471-267E-4443-96CA-9D5FD806B702}"/>
    <dgm:cxn modelId="{9DFB0FB3-F819-493B-AE3F-711FE3832DA2}" type="presOf" srcId="{FD299DD4-690E-4C07-9818-6B33DEFD394E}" destId="{D30AE161-E970-4E67-9A2C-6CE0626B93E5}" srcOrd="0" destOrd="0" presId="urn:microsoft.com/office/officeart/2005/8/layout/vProcess5"/>
    <dgm:cxn modelId="{8C0F5CC9-A0C2-43DC-92EE-8F01E7B271A6}" type="presOf" srcId="{59685BC5-BDDB-4B8B-A81D-ACF78404534A}" destId="{DC8C8272-8667-4C02-90DC-71A5DFA50438}" srcOrd="1" destOrd="0" presId="urn:microsoft.com/office/officeart/2005/8/layout/vProcess5"/>
    <dgm:cxn modelId="{107D97CB-6403-4958-B9DA-541621C9BD59}" srcId="{A255CBFA-D9DB-40D1-AFFE-5360FBC689AF}" destId="{445E8B9A-CE54-4578-82B1-7ADB8FDA7D9E}" srcOrd="1" destOrd="0" parTransId="{6EF44082-30EC-47FF-9E07-100691CC7AB8}" sibTransId="{DA9F37D0-A177-488B-BBA7-3FBB78EF2257}"/>
    <dgm:cxn modelId="{9962CEDA-2823-4B53-9635-F2A4D6C8293B}" type="presOf" srcId="{59685BC5-BDDB-4B8B-A81D-ACF78404534A}" destId="{7936A052-B70C-4888-908D-1159B28B4ACA}" srcOrd="0" destOrd="0" presId="urn:microsoft.com/office/officeart/2005/8/layout/vProcess5"/>
    <dgm:cxn modelId="{9DB220DC-3CC4-4A3B-A3C6-58C1E8B9C261}" type="presOf" srcId="{A2709FA8-DA4C-4934-96FF-F948574D3DCF}" destId="{73DAB163-4F77-443C-A56B-9F7E4D79EB53}" srcOrd="0" destOrd="0" presId="urn:microsoft.com/office/officeart/2005/8/layout/vProcess5"/>
    <dgm:cxn modelId="{13B5FEDD-91BA-4955-981A-6F46DBA9564B}" type="presOf" srcId="{445E8B9A-CE54-4578-82B1-7ADB8FDA7D9E}" destId="{931863D0-026F-4356-91ED-B693100E225D}" srcOrd="0" destOrd="0" presId="urn:microsoft.com/office/officeart/2005/8/layout/vProcess5"/>
    <dgm:cxn modelId="{A61AE8E2-9B95-4822-A994-58BBFDC926D4}" type="presOf" srcId="{A255CBFA-D9DB-40D1-AFFE-5360FBC689AF}" destId="{8EFE53DE-AF51-48D0-92E3-2CF2FF3A3C2F}" srcOrd="0" destOrd="0" presId="urn:microsoft.com/office/officeart/2005/8/layout/vProcess5"/>
    <dgm:cxn modelId="{42AEF9F4-F704-476A-AD70-94604FD7E105}" type="presOf" srcId="{FF7DDA41-3055-4B23-9DD5-4AB3F87F29E5}" destId="{715766D9-11CF-45FE-B508-3319C851E2F2}" srcOrd="1" destOrd="0" presId="urn:microsoft.com/office/officeart/2005/8/layout/vProcess5"/>
    <dgm:cxn modelId="{E01917AD-8A20-409D-995A-6B79D3A326F6}" type="presParOf" srcId="{8EFE53DE-AF51-48D0-92E3-2CF2FF3A3C2F}" destId="{240983D2-E11E-43F0-976B-CFA422741A91}" srcOrd="0" destOrd="0" presId="urn:microsoft.com/office/officeart/2005/8/layout/vProcess5"/>
    <dgm:cxn modelId="{1B9DBD3F-8BF6-4CD9-BB77-02F57A743C04}" type="presParOf" srcId="{8EFE53DE-AF51-48D0-92E3-2CF2FF3A3C2F}" destId="{F50A787D-DC3E-4B2C-BFB3-B818A9805D1F}" srcOrd="1" destOrd="0" presId="urn:microsoft.com/office/officeart/2005/8/layout/vProcess5"/>
    <dgm:cxn modelId="{885BFB23-E86B-4FF2-A9EA-4C72968E354C}" type="presParOf" srcId="{8EFE53DE-AF51-48D0-92E3-2CF2FF3A3C2F}" destId="{931863D0-026F-4356-91ED-B693100E225D}" srcOrd="2" destOrd="0" presId="urn:microsoft.com/office/officeart/2005/8/layout/vProcess5"/>
    <dgm:cxn modelId="{A9247009-3B48-4528-8A7D-DB389D42875F}" type="presParOf" srcId="{8EFE53DE-AF51-48D0-92E3-2CF2FF3A3C2F}" destId="{3A93E96A-5F67-4936-A9FF-04EB9FFA2C8E}" srcOrd="3" destOrd="0" presId="urn:microsoft.com/office/officeart/2005/8/layout/vProcess5"/>
    <dgm:cxn modelId="{5D5C5C0C-E94C-425B-978A-CB76E437CA76}" type="presParOf" srcId="{8EFE53DE-AF51-48D0-92E3-2CF2FF3A3C2F}" destId="{7936A052-B70C-4888-908D-1159B28B4ACA}" srcOrd="4" destOrd="0" presId="urn:microsoft.com/office/officeart/2005/8/layout/vProcess5"/>
    <dgm:cxn modelId="{F896DDEF-023A-4F6E-9A8D-5CDFF35B3B0C}" type="presParOf" srcId="{8EFE53DE-AF51-48D0-92E3-2CF2FF3A3C2F}" destId="{D30AE161-E970-4E67-9A2C-6CE0626B93E5}" srcOrd="5" destOrd="0" presId="urn:microsoft.com/office/officeart/2005/8/layout/vProcess5"/>
    <dgm:cxn modelId="{CD681980-B23A-4FC0-BED3-222837B97E4B}" type="presParOf" srcId="{8EFE53DE-AF51-48D0-92E3-2CF2FF3A3C2F}" destId="{8858ECC5-0D55-4987-A509-557FF825B113}" srcOrd="6" destOrd="0" presId="urn:microsoft.com/office/officeart/2005/8/layout/vProcess5"/>
    <dgm:cxn modelId="{1D4CA711-AF58-4DB6-BC90-66B280B4DE13}" type="presParOf" srcId="{8EFE53DE-AF51-48D0-92E3-2CF2FF3A3C2F}" destId="{73DAB163-4F77-443C-A56B-9F7E4D79EB53}" srcOrd="7" destOrd="0" presId="urn:microsoft.com/office/officeart/2005/8/layout/vProcess5"/>
    <dgm:cxn modelId="{97B15AA1-CEAD-4899-BCA4-A3F0AD9794AA}" type="presParOf" srcId="{8EFE53DE-AF51-48D0-92E3-2CF2FF3A3C2F}" destId="{715766D9-11CF-45FE-B508-3319C851E2F2}" srcOrd="8" destOrd="0" presId="urn:microsoft.com/office/officeart/2005/8/layout/vProcess5"/>
    <dgm:cxn modelId="{425152F8-36FB-4469-85F7-29EB11FE2221}" type="presParOf" srcId="{8EFE53DE-AF51-48D0-92E3-2CF2FF3A3C2F}" destId="{BD9E6D73-9C7E-4F00-9FC1-A05A02204FB6}" srcOrd="9" destOrd="0" presId="urn:microsoft.com/office/officeart/2005/8/layout/vProcess5"/>
    <dgm:cxn modelId="{D909C696-45B5-46BD-B1A9-741EC927FAC8}" type="presParOf" srcId="{8EFE53DE-AF51-48D0-92E3-2CF2FF3A3C2F}" destId="{52BA6B78-C82A-459C-9F4D-D412AFC227BC}" srcOrd="10" destOrd="0" presId="urn:microsoft.com/office/officeart/2005/8/layout/vProcess5"/>
    <dgm:cxn modelId="{A2B31E74-C894-4894-8AA8-9FC60AA078AB}" type="presParOf" srcId="{8EFE53DE-AF51-48D0-92E3-2CF2FF3A3C2F}" destId="{DC8C8272-8667-4C02-90DC-71A5DFA5043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A787D-DC3E-4B2C-BFB3-B818A9805D1F}">
      <dsp:nvSpPr>
        <dsp:cNvPr id="0" name=""/>
        <dsp:cNvSpPr/>
      </dsp:nvSpPr>
      <dsp:spPr>
        <a:xfrm>
          <a:off x="0" y="0"/>
          <a:ext cx="6212204" cy="72728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Fixed</a:t>
          </a:r>
          <a:r>
            <a:rPr lang="en-US" sz="2300" kern="1200" baseline="0"/>
            <a:t> Wing</a:t>
          </a:r>
          <a:endParaRPr lang="en-US" sz="2300" kern="1200"/>
        </a:p>
      </dsp:txBody>
      <dsp:txXfrm>
        <a:off x="21301" y="21301"/>
        <a:ext cx="5365957" cy="684678"/>
      </dsp:txXfrm>
    </dsp:sp>
    <dsp:sp modelId="{931863D0-026F-4356-91ED-B693100E225D}">
      <dsp:nvSpPr>
        <dsp:cNvPr id="0" name=""/>
        <dsp:cNvSpPr/>
      </dsp:nvSpPr>
      <dsp:spPr>
        <a:xfrm>
          <a:off x="520272" y="859513"/>
          <a:ext cx="6212204" cy="727280"/>
        </a:xfrm>
        <a:prstGeom prst="roundRect">
          <a:avLst>
            <a:gd name="adj" fmla="val 10000"/>
          </a:avLst>
        </a:prstGeom>
        <a:solidFill>
          <a:schemeClr val="accent2">
            <a:hueOff val="737640"/>
            <a:satOff val="3400"/>
            <a:lumOff val="5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a:t>VTOL (Vertical Take-off and Landing)</a:t>
          </a:r>
          <a:endParaRPr lang="en-US" sz="2300" kern="1200"/>
        </a:p>
      </dsp:txBody>
      <dsp:txXfrm>
        <a:off x="541573" y="880814"/>
        <a:ext cx="5176598" cy="684678"/>
      </dsp:txXfrm>
    </dsp:sp>
    <dsp:sp modelId="{3A93E96A-5F67-4936-A9FF-04EB9FFA2C8E}">
      <dsp:nvSpPr>
        <dsp:cNvPr id="0" name=""/>
        <dsp:cNvSpPr/>
      </dsp:nvSpPr>
      <dsp:spPr>
        <a:xfrm>
          <a:off x="1032779" y="1719026"/>
          <a:ext cx="6212204" cy="727280"/>
        </a:xfrm>
        <a:prstGeom prst="roundRect">
          <a:avLst>
            <a:gd name="adj" fmla="val 10000"/>
          </a:avLst>
        </a:prstGeom>
        <a:solidFill>
          <a:schemeClr val="accent2">
            <a:hueOff val="1475280"/>
            <a:satOff val="6801"/>
            <a:lumOff val="104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a:t>Hybrid</a:t>
          </a:r>
          <a:endParaRPr lang="en-US" sz="2300" kern="1200"/>
        </a:p>
      </dsp:txBody>
      <dsp:txXfrm>
        <a:off x="1054080" y="1740327"/>
        <a:ext cx="5184363" cy="684678"/>
      </dsp:txXfrm>
    </dsp:sp>
    <dsp:sp modelId="{7936A052-B70C-4888-908D-1159B28B4ACA}">
      <dsp:nvSpPr>
        <dsp:cNvPr id="0" name=""/>
        <dsp:cNvSpPr/>
      </dsp:nvSpPr>
      <dsp:spPr>
        <a:xfrm>
          <a:off x="1553051" y="2578539"/>
          <a:ext cx="6212204" cy="727280"/>
        </a:xfrm>
        <a:prstGeom prst="roundRect">
          <a:avLst>
            <a:gd name="adj" fmla="val 10000"/>
          </a:avLst>
        </a:prstGeom>
        <a:solidFill>
          <a:schemeClr val="accent2">
            <a:hueOff val="2212920"/>
            <a:satOff val="10201"/>
            <a:lumOff val="156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Aerostat</a:t>
          </a:r>
        </a:p>
      </dsp:txBody>
      <dsp:txXfrm>
        <a:off x="1574352" y="2599840"/>
        <a:ext cx="5176598" cy="684678"/>
      </dsp:txXfrm>
    </dsp:sp>
    <dsp:sp modelId="{D30AE161-E970-4E67-9A2C-6CE0626B93E5}">
      <dsp:nvSpPr>
        <dsp:cNvPr id="0" name=""/>
        <dsp:cNvSpPr/>
      </dsp:nvSpPr>
      <dsp:spPr>
        <a:xfrm>
          <a:off x="5739472" y="557030"/>
          <a:ext cx="472732" cy="472732"/>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845837" y="557030"/>
        <a:ext cx="260002" cy="355731"/>
      </dsp:txXfrm>
    </dsp:sp>
    <dsp:sp modelId="{8858ECC5-0D55-4987-A509-557FF825B113}">
      <dsp:nvSpPr>
        <dsp:cNvPr id="0" name=""/>
        <dsp:cNvSpPr/>
      </dsp:nvSpPr>
      <dsp:spPr>
        <a:xfrm>
          <a:off x="6259744" y="1416543"/>
          <a:ext cx="472732" cy="472732"/>
        </a:xfrm>
        <a:prstGeom prst="downArrow">
          <a:avLst>
            <a:gd name="adj1" fmla="val 55000"/>
            <a:gd name="adj2" fmla="val 45000"/>
          </a:avLst>
        </a:prstGeom>
        <a:solidFill>
          <a:schemeClr val="accent2">
            <a:tint val="40000"/>
            <a:alpha val="90000"/>
            <a:hueOff val="1461534"/>
            <a:satOff val="4861"/>
            <a:lumOff val="370"/>
            <a:alphaOff val="0"/>
          </a:schemeClr>
        </a:solidFill>
        <a:ln w="19050" cap="flat" cmpd="sng" algn="ctr">
          <a:solidFill>
            <a:schemeClr val="accent2">
              <a:tint val="40000"/>
              <a:alpha val="90000"/>
              <a:hueOff val="1461534"/>
              <a:satOff val="4861"/>
              <a:lumOff val="3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366109" y="1416543"/>
        <a:ext cx="260002" cy="355731"/>
      </dsp:txXfrm>
    </dsp:sp>
    <dsp:sp modelId="{73DAB163-4F77-443C-A56B-9F7E4D79EB53}">
      <dsp:nvSpPr>
        <dsp:cNvPr id="0" name=""/>
        <dsp:cNvSpPr/>
      </dsp:nvSpPr>
      <dsp:spPr>
        <a:xfrm>
          <a:off x="6772251" y="2276057"/>
          <a:ext cx="472732" cy="472732"/>
        </a:xfrm>
        <a:prstGeom prst="downArrow">
          <a:avLst>
            <a:gd name="adj1" fmla="val 55000"/>
            <a:gd name="adj2" fmla="val 45000"/>
          </a:avLst>
        </a:prstGeom>
        <a:solidFill>
          <a:schemeClr val="accent2">
            <a:tint val="40000"/>
            <a:alpha val="90000"/>
            <a:hueOff val="2923067"/>
            <a:satOff val="9722"/>
            <a:lumOff val="740"/>
            <a:alphaOff val="0"/>
          </a:schemeClr>
        </a:solidFill>
        <a:ln w="19050" cap="flat" cmpd="sng" algn="ctr">
          <a:solidFill>
            <a:schemeClr val="accent2">
              <a:tint val="40000"/>
              <a:alpha val="90000"/>
              <a:hueOff val="2923067"/>
              <a:satOff val="9722"/>
              <a:lumOff val="7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878616" y="2276057"/>
        <a:ext cx="260002" cy="35573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677731-CDFE-4770-BC57-F41695F975F5}" type="datetimeFigureOut">
              <a:rPr lang="en-US" smtClean="0"/>
              <a:t>4/5/2023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5FDCC9-7717-4240-BC7B-E211A4D52B11}" type="slidenum">
              <a:rPr lang="en-US" smtClean="0"/>
              <a:t>‹#›</a:t>
            </a:fld>
            <a:endParaRPr lang="en-US"/>
          </a:p>
        </p:txBody>
      </p:sp>
    </p:spTree>
    <p:extLst>
      <p:ext uri="{BB962C8B-B14F-4D97-AF65-F5344CB8AC3E}">
        <p14:creationId xmlns:p14="http://schemas.microsoft.com/office/powerpoint/2010/main" val="338656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challenge that faced early aerospace pioneers of piloted and pilotless airplanes alike was the issue of controlling flight once the flying object was up in the air.</a:t>
            </a:r>
            <a:endParaRPr lang="en-US" dirty="0"/>
          </a:p>
        </p:txBody>
      </p:sp>
      <p:sp>
        <p:nvSpPr>
          <p:cNvPr id="4" name="Slide Number Placeholder 3"/>
          <p:cNvSpPr>
            <a:spLocks noGrp="1"/>
          </p:cNvSpPr>
          <p:nvPr>
            <p:ph type="sldNum" sz="quarter" idx="10"/>
          </p:nvPr>
        </p:nvSpPr>
        <p:spPr/>
        <p:txBody>
          <a:bodyPr/>
          <a:lstStyle/>
          <a:p>
            <a:fld id="{4A97BE18-8E1D-4B9B-9D76-9DC22D299F28}" type="slidenum">
              <a:rPr lang="en-US" smtClean="0"/>
              <a:t>3</a:t>
            </a:fld>
            <a:endParaRPr lang="en-US" dirty="0"/>
          </a:p>
        </p:txBody>
      </p:sp>
    </p:spTree>
    <p:extLst>
      <p:ext uri="{BB962C8B-B14F-4D97-AF65-F5344CB8AC3E}">
        <p14:creationId xmlns:p14="http://schemas.microsoft.com/office/powerpoint/2010/main" val="1066870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Airplane invented only 13 years earlier</a:t>
            </a:r>
          </a:p>
          <a:p>
            <a:endParaRPr lang="en-US" dirty="0"/>
          </a:p>
          <a:p>
            <a:r>
              <a:rPr lang="en-US" dirty="0"/>
              <a:t>Sperry worked with his son Lawrence</a:t>
            </a:r>
            <a:r>
              <a:rPr lang="en-US" baseline="0" dirty="0"/>
              <a:t> to lead testing on Long Island</a:t>
            </a:r>
            <a:endParaRPr lang="en-US" dirty="0"/>
          </a:p>
        </p:txBody>
      </p:sp>
      <p:sp>
        <p:nvSpPr>
          <p:cNvPr id="4" name="Slide Number Placeholder 3"/>
          <p:cNvSpPr>
            <a:spLocks noGrp="1"/>
          </p:cNvSpPr>
          <p:nvPr>
            <p:ph type="sldNum" sz="quarter" idx="10"/>
          </p:nvPr>
        </p:nvSpPr>
        <p:spPr/>
        <p:txBody>
          <a:bodyPr/>
          <a:lstStyle/>
          <a:p>
            <a:fld id="{4A97BE18-8E1D-4B9B-9D76-9DC22D299F2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5838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influenced</a:t>
            </a:r>
            <a:r>
              <a:rPr lang="en-US" baseline="0" dirty="0"/>
              <a:t> future designs</a:t>
            </a:r>
          </a:p>
          <a:p>
            <a:endParaRPr lang="en-US" baseline="0" dirty="0"/>
          </a:p>
          <a:p>
            <a:r>
              <a:rPr lang="en-US" sz="1200" b="0" i="0" kern="1200" dirty="0">
                <a:solidFill>
                  <a:schemeClr val="tx1"/>
                </a:solidFill>
                <a:effectLst/>
                <a:latin typeface="+mn-lt"/>
                <a:ea typeface="+mn-ea"/>
                <a:cs typeface="+mn-cs"/>
              </a:rPr>
              <a:t>World War II accelerated the development of aviation science in general and the unmanned aircraft in particular. Both the Germans and the allies successfully utilized unmanned combat aircraft. The most extensive program came about during the Vietnam War, as advances in technologies made UAVs more effective</a:t>
            </a:r>
            <a:endParaRPr lang="en-US" baseline="0" dirty="0"/>
          </a:p>
          <a:p>
            <a:r>
              <a:rPr lang="en-US" baseline="0" dirty="0"/>
              <a:t>The US Navy build a reversed-engineered copy </a:t>
            </a:r>
            <a:r>
              <a:rPr lang="en-US" baseline="0" dirty="0" err="1"/>
              <a:t>fo</a:t>
            </a:r>
            <a:r>
              <a:rPr lang="en-US" baseline="0" dirty="0"/>
              <a:t> ruse in the invasion of Japan </a:t>
            </a:r>
            <a:endParaRPr lang="en-US" dirty="0"/>
          </a:p>
        </p:txBody>
      </p:sp>
      <p:sp>
        <p:nvSpPr>
          <p:cNvPr id="4" name="Slide Number Placeholder 3"/>
          <p:cNvSpPr>
            <a:spLocks noGrp="1"/>
          </p:cNvSpPr>
          <p:nvPr>
            <p:ph type="sldNum" sz="quarter" idx="10"/>
          </p:nvPr>
        </p:nvSpPr>
        <p:spPr/>
        <p:txBody>
          <a:bodyPr/>
          <a:lstStyle/>
          <a:p>
            <a:fld id="{4A97BE18-8E1D-4B9B-9D76-9DC22D299F28}"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22142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Unmanned Aerial Vehicle (UAV)</a:t>
            </a:r>
            <a:r>
              <a:rPr lang="en-US" sz="1200" b="0" i="0" kern="1200" dirty="0">
                <a:solidFill>
                  <a:schemeClr val="tx1"/>
                </a:solidFill>
                <a:effectLst/>
                <a:latin typeface="+mn-lt"/>
                <a:ea typeface="+mn-ea"/>
                <a:cs typeface="+mn-cs"/>
              </a:rPr>
              <a:t>: a pilotless aircraft that is either manually controlled with a joystick or a mouse or autonomously flown by following a preprogrammed mission. The acronym UAV is the most widely used term in describing a civilian pilotless aircraft.</a:t>
            </a:r>
          </a:p>
          <a:p>
            <a:pPr fontAlgn="base"/>
            <a:r>
              <a:rPr lang="en-US" sz="1200" b="1" i="0" kern="1200" dirty="0">
                <a:solidFill>
                  <a:schemeClr val="tx1"/>
                </a:solidFill>
                <a:effectLst/>
                <a:latin typeface="+mn-lt"/>
                <a:ea typeface="+mn-ea"/>
                <a:cs typeface="+mn-cs"/>
              </a:rPr>
              <a:t>Remotely Piloted Vehicle (RPV)</a:t>
            </a:r>
            <a:r>
              <a:rPr lang="en-US" sz="1200" b="0" i="0" kern="1200" dirty="0">
                <a:solidFill>
                  <a:schemeClr val="tx1"/>
                </a:solidFill>
                <a:effectLst/>
                <a:latin typeface="+mn-lt"/>
                <a:ea typeface="+mn-ea"/>
                <a:cs typeface="+mn-cs"/>
              </a:rPr>
              <a:t>: a pilotless aircraft that is steered or controlled from a remotely located position. Manually controlled pilotless aircraft means manually controlling the aircraft position by manually adjusting its heading, altitude, and speed. In many cases, the terms UAV and RPV are interchangeably used to describe any pilotless aircraft.</a:t>
            </a:r>
          </a:p>
          <a:p>
            <a:pPr fontAlgn="base"/>
            <a:r>
              <a:rPr lang="en-US" sz="1200" b="1" i="0" kern="1200" dirty="0">
                <a:solidFill>
                  <a:schemeClr val="tx1"/>
                </a:solidFill>
                <a:effectLst/>
                <a:latin typeface="+mn-lt"/>
                <a:ea typeface="+mn-ea"/>
                <a:cs typeface="+mn-cs"/>
              </a:rPr>
              <a:t>Drone</a:t>
            </a:r>
            <a:r>
              <a:rPr lang="en-US" sz="1200" b="0" i="0" kern="1200" dirty="0">
                <a:solidFill>
                  <a:schemeClr val="tx1"/>
                </a:solidFill>
                <a:effectLst/>
                <a:latin typeface="+mn-lt"/>
                <a:ea typeface="+mn-ea"/>
                <a:cs typeface="+mn-cs"/>
              </a:rPr>
              <a:t>: one of the oldest terms used to describe a pilotless aircraft. A drone is defined as a pilotless aircraft controlled by radio signal. Even with the emerging of the UAV and RPV names, the name “drone” is still used even for civilian pilotless aircraft. For the purpose of this course, the word drone is used to describe a pilotless aircraft equipped with lethal payload. It is usually used by defense apparatus.</a:t>
            </a:r>
          </a:p>
          <a:p>
            <a:endParaRPr lang="en-US" dirty="0"/>
          </a:p>
        </p:txBody>
      </p:sp>
      <p:sp>
        <p:nvSpPr>
          <p:cNvPr id="4" name="Slide Number Placeholder 3"/>
          <p:cNvSpPr>
            <a:spLocks noGrp="1"/>
          </p:cNvSpPr>
          <p:nvPr>
            <p:ph type="sldNum" sz="quarter" idx="10"/>
          </p:nvPr>
        </p:nvSpPr>
        <p:spPr/>
        <p:txBody>
          <a:bodyPr/>
          <a:lstStyle/>
          <a:p>
            <a:fld id="{4A97BE18-8E1D-4B9B-9D76-9DC22D299F28}"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19300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5" name="Footer Placeholder 4"/>
          <p:cNvSpPr>
            <a:spLocks noGrp="1"/>
          </p:cNvSpPr>
          <p:nvPr>
            <p:ph type="ftr" sz="quarter" idx="11"/>
          </p:nvPr>
        </p:nvSpPr>
        <p:spPr/>
        <p:txBody>
          <a:bodyPr/>
          <a:lstStyle/>
          <a:p>
            <a:r>
              <a:rPr lang="en-US"/>
              <a:t>SelectTech GeoSpatial © 2015</a:t>
            </a:r>
            <a:endParaRPr lang="en-US" dirty="0"/>
          </a:p>
        </p:txBody>
      </p:sp>
      <p:sp>
        <p:nvSpPr>
          <p:cNvPr id="6" name="Slide Number Placeholder 5"/>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4271079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6" name="Footer Placeholder 5"/>
          <p:cNvSpPr>
            <a:spLocks noGrp="1"/>
          </p:cNvSpPr>
          <p:nvPr>
            <p:ph type="ftr" sz="quarter" idx="11"/>
          </p:nvPr>
        </p:nvSpPr>
        <p:spPr/>
        <p:txBody>
          <a:bodyPr/>
          <a:lstStyle/>
          <a:p>
            <a:r>
              <a:rPr lang="en-US"/>
              <a:t>SelectTech GeoSpatial  © 2014</a:t>
            </a:r>
            <a:endParaRPr lang="en-US" dirty="0"/>
          </a:p>
        </p:txBody>
      </p:sp>
      <p:sp>
        <p:nvSpPr>
          <p:cNvPr id="7" name="Slide Number Placeholder 6"/>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3886127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6" name="Footer Placeholder 5"/>
          <p:cNvSpPr>
            <a:spLocks noGrp="1"/>
          </p:cNvSpPr>
          <p:nvPr>
            <p:ph type="ftr" sz="quarter" idx="11"/>
          </p:nvPr>
        </p:nvSpPr>
        <p:spPr/>
        <p:txBody>
          <a:bodyPr/>
          <a:lstStyle/>
          <a:p>
            <a:r>
              <a:rPr lang="en-US"/>
              <a:t>SelectTech GeoSpatial  © 2014</a:t>
            </a:r>
            <a:endParaRPr lang="en-US" dirty="0"/>
          </a:p>
        </p:txBody>
      </p:sp>
      <p:sp>
        <p:nvSpPr>
          <p:cNvPr id="7" name="Slide Number Placeholder 6"/>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2609098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6" name="Footer Placeholder 5"/>
          <p:cNvSpPr>
            <a:spLocks noGrp="1"/>
          </p:cNvSpPr>
          <p:nvPr>
            <p:ph type="ftr" sz="quarter" idx="11"/>
          </p:nvPr>
        </p:nvSpPr>
        <p:spPr/>
        <p:txBody>
          <a:bodyPr/>
          <a:lstStyle/>
          <a:p>
            <a:r>
              <a:rPr lang="en-US"/>
              <a:t>SelectTech GeoSpatial  © 2014</a:t>
            </a:r>
            <a:endParaRPr lang="en-US" dirty="0"/>
          </a:p>
        </p:txBody>
      </p:sp>
      <p:sp>
        <p:nvSpPr>
          <p:cNvPr id="7" name="Slide Number Placeholder 6"/>
          <p:cNvSpPr>
            <a:spLocks noGrp="1"/>
          </p:cNvSpPr>
          <p:nvPr>
            <p:ph type="sldNum" sz="quarter" idx="12"/>
          </p:nvPr>
        </p:nvSpPr>
        <p:spPr/>
        <p:txBody>
          <a:bodyPr/>
          <a:lstStyle/>
          <a:p>
            <a:fld id="{DCB315ED-3BD2-42D1-9616-E97E72152C04}" type="slidenum">
              <a:rPr lang="en-US" smtClean="0"/>
              <a:t>‹#›</a:t>
            </a:fld>
            <a:endParaRPr lang="en-US" dirty="0"/>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84712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6" name="Footer Placeholder 5"/>
          <p:cNvSpPr>
            <a:spLocks noGrp="1"/>
          </p:cNvSpPr>
          <p:nvPr>
            <p:ph type="ftr" sz="quarter" idx="11"/>
          </p:nvPr>
        </p:nvSpPr>
        <p:spPr/>
        <p:txBody>
          <a:bodyPr/>
          <a:lstStyle/>
          <a:p>
            <a:r>
              <a:rPr lang="en-US"/>
              <a:t>SelectTech GeoSpatial  © 2014</a:t>
            </a:r>
            <a:endParaRPr lang="en-US" dirty="0"/>
          </a:p>
        </p:txBody>
      </p:sp>
      <p:sp>
        <p:nvSpPr>
          <p:cNvPr id="7" name="Slide Number Placeholder 6"/>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1874437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4" name="Footer Placeholder 3"/>
          <p:cNvSpPr>
            <a:spLocks noGrp="1"/>
          </p:cNvSpPr>
          <p:nvPr>
            <p:ph type="ftr" sz="quarter" idx="11"/>
          </p:nvPr>
        </p:nvSpPr>
        <p:spPr/>
        <p:txBody>
          <a:bodyPr/>
          <a:lstStyle/>
          <a:p>
            <a:r>
              <a:rPr lang="en-US"/>
              <a:t>SelectTech GeoSpatial  © 2014</a:t>
            </a:r>
            <a:endParaRPr lang="en-US" dirty="0"/>
          </a:p>
        </p:txBody>
      </p:sp>
      <p:sp>
        <p:nvSpPr>
          <p:cNvPr id="5" name="Slide Number Placeholder 4"/>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2079680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4" name="Footer Placeholder 3"/>
          <p:cNvSpPr>
            <a:spLocks noGrp="1"/>
          </p:cNvSpPr>
          <p:nvPr>
            <p:ph type="ftr" sz="quarter" idx="11"/>
          </p:nvPr>
        </p:nvSpPr>
        <p:spPr/>
        <p:txBody>
          <a:bodyPr/>
          <a:lstStyle/>
          <a:p>
            <a:r>
              <a:rPr lang="en-US"/>
              <a:t>SelectTech GeoSpatial  © 2014</a:t>
            </a:r>
            <a:endParaRPr lang="en-US" dirty="0"/>
          </a:p>
        </p:txBody>
      </p:sp>
      <p:sp>
        <p:nvSpPr>
          <p:cNvPr id="5" name="Slide Number Placeholder 4"/>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788074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5" name="Footer Placeholder 4"/>
          <p:cNvSpPr>
            <a:spLocks noGrp="1"/>
          </p:cNvSpPr>
          <p:nvPr>
            <p:ph type="ftr" sz="quarter" idx="11"/>
          </p:nvPr>
        </p:nvSpPr>
        <p:spPr/>
        <p:txBody>
          <a:bodyPr/>
          <a:lstStyle/>
          <a:p>
            <a:r>
              <a:rPr lang="en-US"/>
              <a:t>SelectTech GeoSpatial  © 2014</a:t>
            </a:r>
            <a:endParaRPr lang="en-US" dirty="0"/>
          </a:p>
        </p:txBody>
      </p:sp>
      <p:sp>
        <p:nvSpPr>
          <p:cNvPr id="6" name="Slide Number Placeholder 5"/>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3697622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5" name="Footer Placeholder 4"/>
          <p:cNvSpPr>
            <a:spLocks noGrp="1"/>
          </p:cNvSpPr>
          <p:nvPr>
            <p:ph type="ftr" sz="quarter" idx="11"/>
          </p:nvPr>
        </p:nvSpPr>
        <p:spPr/>
        <p:txBody>
          <a:bodyPr/>
          <a:lstStyle/>
          <a:p>
            <a:r>
              <a:rPr lang="en-US"/>
              <a:t>SelectTech GeoSpatial  © 2014</a:t>
            </a:r>
            <a:endParaRPr lang="en-US" dirty="0"/>
          </a:p>
        </p:txBody>
      </p:sp>
      <p:sp>
        <p:nvSpPr>
          <p:cNvPr id="6" name="Slide Number Placeholder 5"/>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3270159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fld id="{92441590-DCD2-4902-9F11-E22F89964877}" type="datetimeFigureOut">
              <a:rPr lang="en-US" smtClean="0"/>
              <a:t>4/5/2023</a:t>
            </a:fld>
            <a:endParaRPr lang="en-US" dirty="0"/>
          </a:p>
        </p:txBody>
      </p:sp>
      <p:sp>
        <p:nvSpPr>
          <p:cNvPr id="19" name="Slide Number Placeholder 18"/>
          <p:cNvSpPr>
            <a:spLocks noGrp="1"/>
          </p:cNvSpPr>
          <p:nvPr>
            <p:ph type="sldNum" sz="quarter" idx="15"/>
          </p:nvPr>
        </p:nvSpPr>
        <p:spPr/>
        <p:txBody>
          <a:bodyPr/>
          <a:lstStyle/>
          <a:p>
            <a:fld id="{DCB315ED-3BD2-42D1-9616-E97E72152C04}" type="slidenum">
              <a:rPr lang="en-US" smtClean="0"/>
              <a:t>‹#›</a:t>
            </a:fld>
            <a:endParaRPr lang="en-US" dirty="0"/>
          </a:p>
        </p:txBody>
      </p:sp>
      <p:sp>
        <p:nvSpPr>
          <p:cNvPr id="21" name="Footer Placeholder 20"/>
          <p:cNvSpPr>
            <a:spLocks noGrp="1"/>
          </p:cNvSpPr>
          <p:nvPr>
            <p:ph type="ftr" sz="quarter" idx="16"/>
          </p:nvPr>
        </p:nvSpPr>
        <p:spPr/>
        <p:txBody>
          <a:bodyPr/>
          <a:lstStyle/>
          <a:p>
            <a:r>
              <a:rPr lang="en-US" dirty="0"/>
              <a:t> SelectTech GeoSpatial  © 2014</a:t>
            </a:r>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748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4" name="Footer Placeholder 3"/>
          <p:cNvSpPr>
            <a:spLocks noGrp="1"/>
          </p:cNvSpPr>
          <p:nvPr>
            <p:ph type="ftr" sz="quarter" idx="11"/>
          </p:nvPr>
        </p:nvSpPr>
        <p:spPr/>
        <p:txBody>
          <a:bodyPr/>
          <a:lstStyle/>
          <a:p>
            <a:r>
              <a:rPr lang="en-US" dirty="0"/>
              <a:t>SelectTech GeoSpatial  © 2014</a:t>
            </a:r>
          </a:p>
        </p:txBody>
      </p:sp>
      <p:sp>
        <p:nvSpPr>
          <p:cNvPr id="5" name="Slide Number Placeholder 4"/>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149806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5" name="Footer Placeholder 4"/>
          <p:cNvSpPr>
            <a:spLocks noGrp="1"/>
          </p:cNvSpPr>
          <p:nvPr>
            <p:ph type="ftr" sz="quarter" idx="11"/>
          </p:nvPr>
        </p:nvSpPr>
        <p:spPr/>
        <p:txBody>
          <a:bodyPr/>
          <a:lstStyle/>
          <a:p>
            <a:r>
              <a:rPr lang="en-US"/>
              <a:t>SelectTech GeoSpatial  © 2014</a:t>
            </a:r>
            <a:endParaRPr lang="en-US" dirty="0"/>
          </a:p>
        </p:txBody>
      </p:sp>
      <p:sp>
        <p:nvSpPr>
          <p:cNvPr id="6" name="Slide Number Placeholder 5"/>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597452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5" name="Footer Placeholder 4"/>
          <p:cNvSpPr>
            <a:spLocks noGrp="1"/>
          </p:cNvSpPr>
          <p:nvPr>
            <p:ph type="ftr" sz="quarter" idx="11"/>
          </p:nvPr>
        </p:nvSpPr>
        <p:spPr/>
        <p:txBody>
          <a:bodyPr/>
          <a:lstStyle/>
          <a:p>
            <a:r>
              <a:rPr lang="en-US"/>
              <a:t>SelectTech GeoSpatial  © 2014</a:t>
            </a:r>
            <a:endParaRPr lang="en-US" dirty="0"/>
          </a:p>
        </p:txBody>
      </p:sp>
      <p:sp>
        <p:nvSpPr>
          <p:cNvPr id="6" name="Slide Number Placeholder 5"/>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2543767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6" name="Footer Placeholder 5"/>
          <p:cNvSpPr>
            <a:spLocks noGrp="1"/>
          </p:cNvSpPr>
          <p:nvPr>
            <p:ph type="ftr" sz="quarter" idx="11"/>
          </p:nvPr>
        </p:nvSpPr>
        <p:spPr/>
        <p:txBody>
          <a:bodyPr/>
          <a:lstStyle/>
          <a:p>
            <a:r>
              <a:rPr lang="en-US"/>
              <a:t>SelectTech GeoSpatial  © 2014</a:t>
            </a:r>
            <a:endParaRPr lang="en-US" dirty="0"/>
          </a:p>
        </p:txBody>
      </p:sp>
      <p:sp>
        <p:nvSpPr>
          <p:cNvPr id="7" name="Slide Number Placeholder 6"/>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4000792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8" name="Footer Placeholder 7"/>
          <p:cNvSpPr>
            <a:spLocks noGrp="1"/>
          </p:cNvSpPr>
          <p:nvPr>
            <p:ph type="ftr" sz="quarter" idx="11"/>
          </p:nvPr>
        </p:nvSpPr>
        <p:spPr/>
        <p:txBody>
          <a:bodyPr/>
          <a:lstStyle/>
          <a:p>
            <a:r>
              <a:rPr lang="en-US"/>
              <a:t>SelectTech GeoSpatial  © 2014</a:t>
            </a:r>
            <a:endParaRPr lang="en-US" dirty="0"/>
          </a:p>
        </p:txBody>
      </p:sp>
      <p:sp>
        <p:nvSpPr>
          <p:cNvPr id="9" name="Slide Number Placeholder 8"/>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2751799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4" name="Footer Placeholder 3"/>
          <p:cNvSpPr>
            <a:spLocks noGrp="1"/>
          </p:cNvSpPr>
          <p:nvPr>
            <p:ph type="ftr" sz="quarter" idx="11"/>
          </p:nvPr>
        </p:nvSpPr>
        <p:spPr/>
        <p:txBody>
          <a:bodyPr/>
          <a:lstStyle/>
          <a:p>
            <a:r>
              <a:rPr lang="en-US"/>
              <a:t>SelectTech GeoSpatial  © 2014</a:t>
            </a:r>
            <a:endParaRPr lang="en-US" dirty="0"/>
          </a:p>
        </p:txBody>
      </p:sp>
      <p:sp>
        <p:nvSpPr>
          <p:cNvPr id="5" name="Slide Number Placeholder 4"/>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339080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3" name="Footer Placeholder 2"/>
          <p:cNvSpPr>
            <a:spLocks noGrp="1"/>
          </p:cNvSpPr>
          <p:nvPr>
            <p:ph type="ftr" sz="quarter" idx="11"/>
          </p:nvPr>
        </p:nvSpPr>
        <p:spPr/>
        <p:txBody>
          <a:bodyPr/>
          <a:lstStyle/>
          <a:p>
            <a:r>
              <a:rPr lang="en-US"/>
              <a:t>SelectTech GeoSpatial  © 2014</a:t>
            </a:r>
            <a:endParaRPr lang="en-US" dirty="0"/>
          </a:p>
        </p:txBody>
      </p:sp>
      <p:sp>
        <p:nvSpPr>
          <p:cNvPr id="4" name="Slide Number Placeholder 3"/>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2539875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6" name="Footer Placeholder 5"/>
          <p:cNvSpPr>
            <a:spLocks noGrp="1"/>
          </p:cNvSpPr>
          <p:nvPr>
            <p:ph type="ftr" sz="quarter" idx="11"/>
          </p:nvPr>
        </p:nvSpPr>
        <p:spPr/>
        <p:txBody>
          <a:bodyPr/>
          <a:lstStyle/>
          <a:p>
            <a:r>
              <a:rPr lang="en-US"/>
              <a:t>SelectTech GeoSpatial  © 2014</a:t>
            </a:r>
            <a:endParaRPr lang="en-US" dirty="0"/>
          </a:p>
        </p:txBody>
      </p:sp>
      <p:sp>
        <p:nvSpPr>
          <p:cNvPr id="7" name="Slide Number Placeholder 6"/>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117611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441590-DCD2-4902-9F11-E22F89964877}" type="datetimeFigureOut">
              <a:rPr lang="en-US" smtClean="0"/>
              <a:t>4/5/2023</a:t>
            </a:fld>
            <a:endParaRPr lang="en-US" dirty="0"/>
          </a:p>
        </p:txBody>
      </p:sp>
      <p:sp>
        <p:nvSpPr>
          <p:cNvPr id="6" name="Footer Placeholder 5"/>
          <p:cNvSpPr>
            <a:spLocks noGrp="1"/>
          </p:cNvSpPr>
          <p:nvPr>
            <p:ph type="ftr" sz="quarter" idx="11"/>
          </p:nvPr>
        </p:nvSpPr>
        <p:spPr/>
        <p:txBody>
          <a:bodyPr/>
          <a:lstStyle/>
          <a:p>
            <a:r>
              <a:rPr lang="en-US"/>
              <a:t>SelectTech GeoSpatial  © 2014</a:t>
            </a:r>
            <a:endParaRPr lang="en-US" dirty="0"/>
          </a:p>
        </p:txBody>
      </p:sp>
      <p:sp>
        <p:nvSpPr>
          <p:cNvPr id="7" name="Slide Number Placeholder 6"/>
          <p:cNvSpPr>
            <a:spLocks noGrp="1"/>
          </p:cNvSpPr>
          <p:nvPr>
            <p:ph type="sldNum" sz="quarter" idx="12"/>
          </p:nvPr>
        </p:nvSpPr>
        <p:spPr/>
        <p:txBody>
          <a:bodyPr/>
          <a:lstStyle/>
          <a:p>
            <a:fld id="{DCB315ED-3BD2-42D1-9616-E97E72152C04}" type="slidenum">
              <a:rPr lang="en-US" smtClean="0"/>
              <a:t>‹#›</a:t>
            </a:fld>
            <a:endParaRPr lang="en-US" dirty="0"/>
          </a:p>
        </p:txBody>
      </p:sp>
    </p:spTree>
    <p:extLst>
      <p:ext uri="{BB962C8B-B14F-4D97-AF65-F5344CB8AC3E}">
        <p14:creationId xmlns:p14="http://schemas.microsoft.com/office/powerpoint/2010/main" val="1199435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2441590-DCD2-4902-9F11-E22F89964877}" type="datetimeFigureOut">
              <a:rPr lang="en-US" smtClean="0"/>
              <a:t>4/5/2023</a:t>
            </a:fld>
            <a:endParaRPr lang="en-US" dirty="0"/>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SelectTech GeoSpatial  © 2014</a:t>
            </a:r>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B315ED-3BD2-42D1-9616-E97E72152C04}" type="slidenum">
              <a:rPr lang="en-US" smtClean="0"/>
              <a:t>‹#›</a:t>
            </a:fld>
            <a:endParaRPr lang="en-US" dirty="0"/>
          </a:p>
        </p:txBody>
      </p:sp>
    </p:spTree>
    <p:extLst>
      <p:ext uri="{BB962C8B-B14F-4D97-AF65-F5344CB8AC3E}">
        <p14:creationId xmlns:p14="http://schemas.microsoft.com/office/powerpoint/2010/main" val="2862958736"/>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780" r:id="rId19"/>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5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Aeroplanes on a road">
            <a:extLst>
              <a:ext uri="{FF2B5EF4-FFF2-40B4-BE49-F238E27FC236}">
                <a16:creationId xmlns:a16="http://schemas.microsoft.com/office/drawing/2014/main" id="{57104F72-E09E-C984-567A-B15202C4D1BC}"/>
              </a:ext>
            </a:extLst>
          </p:cNvPr>
          <p:cNvPicPr>
            <a:picLocks noChangeAspect="1"/>
          </p:cNvPicPr>
          <p:nvPr/>
        </p:nvPicPr>
        <p:blipFill rotWithShape="1">
          <a:blip r:embed="rId3">
            <a:alphaModFix amt="35000"/>
            <a:grayscl/>
          </a:blip>
          <a:srcRect l="9051" r="2615" b="-1"/>
          <a:stretch/>
        </p:blipFill>
        <p:spPr>
          <a:xfrm>
            <a:off x="20" y="10"/>
            <a:ext cx="9143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ctrTitle"/>
          </p:nvPr>
        </p:nvSpPr>
        <p:spPr>
          <a:xfrm>
            <a:off x="1196451" y="1122363"/>
            <a:ext cx="6751097" cy="2387600"/>
          </a:xfrm>
        </p:spPr>
        <p:txBody>
          <a:bodyPr>
            <a:normAutofit/>
          </a:bodyPr>
          <a:lstStyle/>
          <a:p>
            <a:r>
              <a:rPr lang="en-US" sz="4100"/>
              <a:t>Introduction to Unmanned Aircraft Vehicles/Systems</a:t>
            </a:r>
          </a:p>
        </p:txBody>
      </p:sp>
      <p:sp>
        <p:nvSpPr>
          <p:cNvPr id="3" name="Subtitle 2"/>
          <p:cNvSpPr>
            <a:spLocks noGrp="1"/>
          </p:cNvSpPr>
          <p:nvPr>
            <p:ph type="subTitle" idx="1"/>
          </p:nvPr>
        </p:nvSpPr>
        <p:spPr>
          <a:xfrm>
            <a:off x="1196451" y="3602038"/>
            <a:ext cx="6751097" cy="1655762"/>
          </a:xfrm>
        </p:spPr>
        <p:txBody>
          <a:bodyPr>
            <a:normAutofit/>
          </a:bodyPr>
          <a:lstStyle/>
          <a:p>
            <a:r>
              <a:rPr lang="en-US" i="0" dirty="0"/>
              <a:t>Muhammad Faris Hakimi Bin Mohd Najib</a:t>
            </a:r>
          </a:p>
          <a:p>
            <a:r>
              <a:rPr lang="en-US" dirty="0"/>
              <a:t>1912443</a:t>
            </a:r>
          </a:p>
        </p:txBody>
      </p:sp>
    </p:spTree>
    <p:extLst>
      <p:ext uri="{BB962C8B-B14F-4D97-AF65-F5344CB8AC3E}">
        <p14:creationId xmlns:p14="http://schemas.microsoft.com/office/powerpoint/2010/main" val="477493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85346" y="609600"/>
            <a:ext cx="7765321" cy="1326321"/>
          </a:xfrm>
        </p:spPr>
        <p:txBody>
          <a:bodyPr>
            <a:normAutofit/>
          </a:bodyPr>
          <a:lstStyle/>
          <a:p>
            <a:r>
              <a:rPr lang="en-US" dirty="0"/>
              <a:t>WWII German V-1 Buzz Bomb</a:t>
            </a:r>
          </a:p>
        </p:txBody>
      </p:sp>
      <p:sp>
        <p:nvSpPr>
          <p:cNvPr id="2" name="Content Placeholder 1"/>
          <p:cNvSpPr>
            <a:spLocks noGrp="1"/>
          </p:cNvSpPr>
          <p:nvPr>
            <p:ph sz="quarter" idx="13"/>
          </p:nvPr>
        </p:nvSpPr>
        <p:spPr>
          <a:xfrm>
            <a:off x="685346" y="2096064"/>
            <a:ext cx="3762645" cy="3695136"/>
          </a:xfrm>
        </p:spPr>
        <p:txBody>
          <a:bodyPr>
            <a:normAutofit/>
          </a:bodyPr>
          <a:lstStyle/>
          <a:p>
            <a:pPr marL="285750" indent="-285750">
              <a:lnSpc>
                <a:spcPct val="110000"/>
              </a:lnSpc>
              <a:buFont typeface="Arial" panose="020B0604020202020204" pitchFamily="34" charset="0"/>
              <a:buChar char="•"/>
            </a:pPr>
            <a:r>
              <a:rPr lang="en-US" sz="1100"/>
              <a:t>Most significant UA of the war</a:t>
            </a:r>
          </a:p>
          <a:p>
            <a:pPr marL="285750" indent="-285750">
              <a:lnSpc>
                <a:spcPct val="110000"/>
              </a:lnSpc>
              <a:buFont typeface="Arial" panose="020B0604020202020204" pitchFamily="34" charset="0"/>
              <a:buChar char="•"/>
            </a:pPr>
            <a:r>
              <a:rPr lang="en-US" sz="1100"/>
              <a:t>The first mass-produced cruise missile</a:t>
            </a:r>
          </a:p>
          <a:p>
            <a:pPr marL="285750" indent="-285750">
              <a:lnSpc>
                <a:spcPct val="110000"/>
              </a:lnSpc>
              <a:buFont typeface="Arial" panose="020B0604020202020204" pitchFamily="34" charset="0"/>
              <a:buChar char="•"/>
            </a:pPr>
            <a:r>
              <a:rPr lang="en-US" sz="1100"/>
              <a:t>powered by a primitive yet powerful “pulsejet” engine which gave the V1 a loud noise heard 10 mi away (hence the name)</a:t>
            </a:r>
          </a:p>
          <a:p>
            <a:pPr marL="285750" indent="-285750">
              <a:lnSpc>
                <a:spcPct val="110000"/>
              </a:lnSpc>
              <a:buFont typeface="Arial" panose="020B0604020202020204" pitchFamily="34" charset="0"/>
              <a:buChar char="•"/>
            </a:pPr>
            <a:r>
              <a:rPr lang="en-US" sz="1100"/>
              <a:t>over 25,000 build</a:t>
            </a:r>
          </a:p>
          <a:p>
            <a:pPr marL="342900" indent="-342900">
              <a:lnSpc>
                <a:spcPct val="110000"/>
              </a:lnSpc>
              <a:buFont typeface="Arial" panose="020B0604020202020204" pitchFamily="34" charset="0"/>
              <a:buChar char="•"/>
            </a:pPr>
            <a:r>
              <a:rPr lang="en-US" sz="1100"/>
              <a:t>Could be launched both </a:t>
            </a:r>
          </a:p>
          <a:p>
            <a:pPr marL="0" indent="0">
              <a:lnSpc>
                <a:spcPct val="110000"/>
              </a:lnSpc>
              <a:buNone/>
            </a:pPr>
            <a:r>
              <a:rPr lang="en-US" sz="1100"/>
              <a:t>      by air or land </a:t>
            </a:r>
          </a:p>
          <a:p>
            <a:pPr marL="285750" indent="-285750">
              <a:lnSpc>
                <a:spcPct val="110000"/>
              </a:lnSpc>
              <a:buFont typeface="Arial" panose="020B0604020202020204" pitchFamily="34" charset="0"/>
              <a:buChar char="•"/>
            </a:pPr>
            <a:r>
              <a:rPr lang="en-US" sz="1100"/>
              <a:t>Used a powerful </a:t>
            </a:r>
          </a:p>
          <a:p>
            <a:pPr marL="0" indent="0">
              <a:lnSpc>
                <a:spcPct val="110000"/>
              </a:lnSpc>
              <a:buNone/>
            </a:pPr>
            <a:r>
              <a:rPr lang="en-US" sz="1100"/>
              <a:t>     pneumatic catapult system</a:t>
            </a:r>
          </a:p>
          <a:p>
            <a:pPr marL="285750" indent="-285750">
              <a:lnSpc>
                <a:spcPct val="110000"/>
              </a:lnSpc>
              <a:buFont typeface="Arial" panose="020B0604020202020204" pitchFamily="34" charset="0"/>
              <a:buChar char="•"/>
            </a:pPr>
            <a:r>
              <a:rPr lang="en-US" sz="1100"/>
              <a:t>Primarily employed from ground-launch rail systems</a:t>
            </a:r>
          </a:p>
          <a:p>
            <a:pPr marL="285750" indent="-285750">
              <a:lnSpc>
                <a:spcPct val="110000"/>
              </a:lnSpc>
              <a:buFont typeface="Arial" panose="020B0604020202020204" pitchFamily="34" charset="0"/>
              <a:buChar char="•"/>
            </a:pPr>
            <a:endParaRPr lang="en-US" sz="110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7942" y="2974259"/>
            <a:ext cx="3624943" cy="1966532"/>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495920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0"/>
            <a:ext cx="7765321" cy="1326321"/>
          </a:xfrm>
        </p:spPr>
        <p:txBody>
          <a:bodyPr>
            <a:normAutofit/>
          </a:bodyPr>
          <a:lstStyle/>
          <a:p>
            <a:r>
              <a:rPr lang="en-US" dirty="0"/>
              <a:t>Cruse</a:t>
            </a:r>
            <a:r>
              <a:rPr lang="en-US" baseline="0" dirty="0"/>
              <a:t> Missiles</a:t>
            </a:r>
            <a:endParaRPr lang="en-US" dirty="0"/>
          </a:p>
        </p:txBody>
      </p:sp>
      <p:sp>
        <p:nvSpPr>
          <p:cNvPr id="3" name="Content Placeholder 2"/>
          <p:cNvSpPr>
            <a:spLocks noGrp="1"/>
          </p:cNvSpPr>
          <p:nvPr>
            <p:ph sz="quarter" idx="13"/>
          </p:nvPr>
        </p:nvSpPr>
        <p:spPr>
          <a:xfrm>
            <a:off x="685346" y="2096064"/>
            <a:ext cx="3762645" cy="3695136"/>
          </a:xfrm>
        </p:spPr>
        <p:txBody>
          <a:bodyPr>
            <a:normAutofit/>
          </a:bodyPr>
          <a:lstStyle/>
          <a:p>
            <a:r>
              <a:rPr lang="en-US"/>
              <a:t>Large Scale Weapons</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796" r="5185" b="-2"/>
          <a:stretch/>
        </p:blipFill>
        <p:spPr bwMode="auto">
          <a:xfrm>
            <a:off x="4767942" y="2210935"/>
            <a:ext cx="3624943" cy="3493180"/>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953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85346" y="609600"/>
            <a:ext cx="7765321" cy="1326321"/>
          </a:xfrm>
        </p:spPr>
        <p:txBody>
          <a:bodyPr>
            <a:normAutofit/>
          </a:bodyPr>
          <a:lstStyle/>
          <a:p>
            <a:r>
              <a:rPr lang="en-US" dirty="0"/>
              <a:t>Norma from Radioplane</a:t>
            </a:r>
          </a:p>
        </p:txBody>
      </p:sp>
      <p:sp>
        <p:nvSpPr>
          <p:cNvPr id="2056" name="Rectangle 2055">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9144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922" y="2417233"/>
            <a:ext cx="2407778" cy="3047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481" y="3175209"/>
            <a:ext cx="2255592" cy="1202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083481" y="4374868"/>
            <a:ext cx="1782860" cy="266868"/>
          </a:xfrm>
          <a:prstGeom prst="rect">
            <a:avLst/>
          </a:prstGeom>
          <a:noFill/>
        </p:spPr>
        <p:txBody>
          <a:bodyPr wrap="none" rtlCol="0">
            <a:spAutoFit/>
          </a:bodyPr>
          <a:lstStyle/>
          <a:p>
            <a:pPr defTabSz="288036">
              <a:spcAft>
                <a:spcPts val="600"/>
              </a:spcAft>
            </a:pPr>
            <a:r>
              <a:rPr lang="en-US" sz="1134" kern="1200">
                <a:solidFill>
                  <a:schemeClr val="tx1"/>
                </a:solidFill>
                <a:latin typeface="+mn-lt"/>
                <a:ea typeface="+mn-ea"/>
                <a:cs typeface="+mn-cs"/>
              </a:rPr>
              <a:t>OQ-2 Radioplane - 1939</a:t>
            </a:r>
            <a:endParaRPr lang="en-US"/>
          </a:p>
        </p:txBody>
      </p:sp>
      <p:sp>
        <p:nvSpPr>
          <p:cNvPr id="5" name="Rectangle 4"/>
          <p:cNvSpPr/>
          <p:nvPr/>
        </p:nvSpPr>
        <p:spPr>
          <a:xfrm>
            <a:off x="4585771" y="5489825"/>
            <a:ext cx="2754280" cy="266868"/>
          </a:xfrm>
          <a:prstGeom prst="rect">
            <a:avLst/>
          </a:prstGeom>
        </p:spPr>
        <p:txBody>
          <a:bodyPr wrap="none">
            <a:spAutoFit/>
          </a:bodyPr>
          <a:lstStyle/>
          <a:p>
            <a:pPr defTabSz="288036">
              <a:spcAft>
                <a:spcPts val="600"/>
              </a:spcAft>
            </a:pPr>
            <a:r>
              <a:rPr lang="en-US" sz="1134" kern="1200">
                <a:solidFill>
                  <a:schemeClr val="tx1"/>
                </a:solidFill>
                <a:latin typeface="+mn-lt"/>
                <a:ea typeface="+mn-ea"/>
                <a:cs typeface="+mn-cs"/>
              </a:rPr>
              <a:t>Norma Jeane Dougherty, June 26, 1945</a:t>
            </a:r>
            <a:endParaRPr lang="en-US"/>
          </a:p>
        </p:txBody>
      </p:sp>
    </p:spTree>
    <p:extLst>
      <p:ext uri="{BB962C8B-B14F-4D97-AF65-F5344CB8AC3E}">
        <p14:creationId xmlns:p14="http://schemas.microsoft.com/office/powerpoint/2010/main" val="3493830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55" r="10481" b="-3"/>
          <a:stretch/>
        </p:blipFill>
        <p:spPr bwMode="auto">
          <a:xfrm>
            <a:off x="2157849" y="875098"/>
            <a:ext cx="4828302" cy="3091784"/>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36726" y="4048913"/>
            <a:ext cx="7870547" cy="1270535"/>
          </a:xfrm>
        </p:spPr>
        <p:txBody>
          <a:bodyPr vert="horz" lIns="91440" tIns="45720" rIns="91440" bIns="45720" rtlCol="0" anchor="b">
            <a:normAutofit/>
          </a:bodyPr>
          <a:lstStyle/>
          <a:p>
            <a:r>
              <a:rPr lang="en-US" sz="3500"/>
              <a:t>The Predator</a:t>
            </a:r>
          </a:p>
        </p:txBody>
      </p:sp>
      <p:sp>
        <p:nvSpPr>
          <p:cNvPr id="3" name="Content Placeholder 2"/>
          <p:cNvSpPr>
            <a:spLocks noGrp="1"/>
          </p:cNvSpPr>
          <p:nvPr>
            <p:ph sz="quarter" idx="13"/>
          </p:nvPr>
        </p:nvSpPr>
        <p:spPr>
          <a:xfrm>
            <a:off x="636726" y="5319449"/>
            <a:ext cx="7870547" cy="702645"/>
          </a:xfrm>
        </p:spPr>
        <p:txBody>
          <a:bodyPr vert="horz" lIns="91440" tIns="45720" rIns="91440" bIns="45720" rtlCol="0">
            <a:normAutofit/>
          </a:bodyPr>
          <a:lstStyle/>
          <a:p>
            <a:pPr marL="0" indent="0" algn="ctr">
              <a:buNone/>
            </a:pPr>
            <a:r>
              <a:rPr lang="en-US" sz="1600" b="1"/>
              <a:t>Modern Day</a:t>
            </a:r>
          </a:p>
        </p:txBody>
      </p:sp>
    </p:spTree>
    <p:extLst>
      <p:ext uri="{BB962C8B-B14F-4D97-AF65-F5344CB8AC3E}">
        <p14:creationId xmlns:p14="http://schemas.microsoft.com/office/powerpoint/2010/main" val="1166968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0"/>
            <a:ext cx="7765321" cy="1326321"/>
          </a:xfrm>
        </p:spPr>
        <p:txBody>
          <a:bodyPr>
            <a:normAutofit/>
          </a:bodyPr>
          <a:lstStyle/>
          <a:p>
            <a:r>
              <a:rPr lang="en-US" dirty="0"/>
              <a:t>Types</a:t>
            </a:r>
          </a:p>
        </p:txBody>
      </p:sp>
      <p:sp>
        <p:nvSpPr>
          <p:cNvPr id="9" name="Rectangle 8">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9144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E7ABD29-0307-06A2-D525-362E40F7E708}"/>
              </a:ext>
            </a:extLst>
          </p:cNvPr>
          <p:cNvGraphicFramePr>
            <a:graphicFrameLocks noGrp="1"/>
          </p:cNvGraphicFramePr>
          <p:nvPr>
            <p:ph sz="quarter" idx="13"/>
            <p:extLst>
              <p:ext uri="{D42A27DB-BD31-4B8C-83A1-F6EECF244321}">
                <p14:modId xmlns:p14="http://schemas.microsoft.com/office/powerpoint/2010/main" val="1955309628"/>
              </p:ext>
            </p:extLst>
          </p:nvPr>
        </p:nvGraphicFramePr>
        <p:xfrm>
          <a:off x="685800" y="2417233"/>
          <a:ext cx="7765256"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3252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5604" y="609600"/>
            <a:ext cx="4755063" cy="1326321"/>
          </a:xfrm>
        </p:spPr>
        <p:txBody>
          <a:bodyPr>
            <a:normAutofit/>
          </a:bodyPr>
          <a:lstStyle/>
          <a:p>
            <a:r>
              <a:rPr lang="en-US" dirty="0"/>
              <a:t>Sizes</a:t>
            </a:r>
          </a:p>
        </p:txBody>
      </p:sp>
      <p:pic>
        <p:nvPicPr>
          <p:cNvPr id="11" name="Picture 4" descr="Microscopic view of cells">
            <a:extLst>
              <a:ext uri="{FF2B5EF4-FFF2-40B4-BE49-F238E27FC236}">
                <a16:creationId xmlns:a16="http://schemas.microsoft.com/office/drawing/2014/main" id="{4E8FC705-71E9-A7B1-1252-55F8EC305626}"/>
              </a:ext>
            </a:extLst>
          </p:cNvPr>
          <p:cNvPicPr>
            <a:picLocks noChangeAspect="1"/>
          </p:cNvPicPr>
          <p:nvPr/>
        </p:nvPicPr>
        <p:blipFill rotWithShape="1">
          <a:blip r:embed="rId3"/>
          <a:srcRect l="28188" r="33788"/>
          <a:stretch/>
        </p:blipFill>
        <p:spPr>
          <a:xfrm>
            <a:off x="20" y="10"/>
            <a:ext cx="3476985" cy="6857990"/>
          </a:xfrm>
          <a:prstGeom prst="rect">
            <a:avLst/>
          </a:prstGeom>
        </p:spPr>
      </p:pic>
      <p:sp>
        <p:nvSpPr>
          <p:cNvPr id="3" name="Content Placeholder 2"/>
          <p:cNvSpPr>
            <a:spLocks noGrp="1"/>
          </p:cNvSpPr>
          <p:nvPr>
            <p:ph sz="quarter" idx="13"/>
          </p:nvPr>
        </p:nvSpPr>
        <p:spPr>
          <a:xfrm>
            <a:off x="3695603" y="2096064"/>
            <a:ext cx="4755064" cy="3695136"/>
          </a:xfrm>
        </p:spPr>
        <p:txBody>
          <a:bodyPr>
            <a:normAutofit/>
          </a:bodyPr>
          <a:lstStyle/>
          <a:p>
            <a:r>
              <a:rPr lang="en-US" baseline="0"/>
              <a:t>Large</a:t>
            </a:r>
          </a:p>
          <a:p>
            <a:r>
              <a:rPr lang="en-US" baseline="0"/>
              <a:t>Medium</a:t>
            </a:r>
          </a:p>
          <a:p>
            <a:r>
              <a:rPr lang="en-US" baseline="0"/>
              <a:t>Small</a:t>
            </a:r>
          </a:p>
          <a:p>
            <a:r>
              <a:rPr lang="en-US" baseline="0"/>
              <a:t>Micro</a:t>
            </a:r>
            <a:endParaRPr lang="en-US"/>
          </a:p>
        </p:txBody>
      </p:sp>
      <p:cxnSp>
        <p:nvCxnSpPr>
          <p:cNvPr id="12"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77005"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791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Padlock on computer motherboard">
            <a:extLst>
              <a:ext uri="{FF2B5EF4-FFF2-40B4-BE49-F238E27FC236}">
                <a16:creationId xmlns:a16="http://schemas.microsoft.com/office/drawing/2014/main" id="{DCDDE9F1-4630-9881-D163-5F17E9EA0187}"/>
              </a:ext>
            </a:extLst>
          </p:cNvPr>
          <p:cNvPicPr>
            <a:picLocks noChangeAspect="1"/>
          </p:cNvPicPr>
          <p:nvPr/>
        </p:nvPicPr>
        <p:blipFill rotWithShape="1">
          <a:blip r:embed="rId3">
            <a:alphaModFix amt="35000"/>
          </a:blip>
          <a:srcRect r="10975" b="1"/>
          <a:stretch/>
        </p:blipFill>
        <p:spPr>
          <a:xfrm>
            <a:off x="20" y="2030"/>
            <a:ext cx="9143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685346" y="609600"/>
            <a:ext cx="7765321" cy="1326321"/>
          </a:xfrm>
        </p:spPr>
        <p:txBody>
          <a:bodyPr>
            <a:normAutofit/>
          </a:bodyPr>
          <a:lstStyle/>
          <a:p>
            <a:r>
              <a:rPr lang="en-US" dirty="0"/>
              <a:t>Challenges of Airspace Integration</a:t>
            </a:r>
          </a:p>
        </p:txBody>
      </p:sp>
      <p:sp>
        <p:nvSpPr>
          <p:cNvPr id="3" name="Content Placeholder 2"/>
          <p:cNvSpPr>
            <a:spLocks noGrp="1"/>
          </p:cNvSpPr>
          <p:nvPr>
            <p:ph sz="quarter" idx="13"/>
          </p:nvPr>
        </p:nvSpPr>
        <p:spPr>
          <a:xfrm>
            <a:off x="685346" y="2096064"/>
            <a:ext cx="7765321" cy="3695136"/>
          </a:xfrm>
        </p:spPr>
        <p:txBody>
          <a:bodyPr>
            <a:normAutofit/>
          </a:bodyPr>
          <a:lstStyle/>
          <a:p>
            <a:r>
              <a:rPr lang="en-US" b="1"/>
              <a:t>The “fear” factor</a:t>
            </a:r>
          </a:p>
          <a:p>
            <a:r>
              <a:rPr lang="en-US" b="1"/>
              <a:t>Privacy Concerns</a:t>
            </a:r>
          </a:p>
          <a:p>
            <a:r>
              <a:rPr lang="en-US" b="1"/>
              <a:t>The “creep factor”</a:t>
            </a:r>
          </a:p>
          <a:p>
            <a:r>
              <a:rPr lang="en-US" b="1"/>
              <a:t>Civil Liberties</a:t>
            </a:r>
          </a:p>
          <a:p>
            <a:r>
              <a:rPr lang="en-US" b="1"/>
              <a:t>Safety</a:t>
            </a:r>
          </a:p>
        </p:txBody>
      </p:sp>
    </p:spTree>
    <p:extLst>
      <p:ext uri="{BB962C8B-B14F-4D97-AF65-F5344CB8AC3E}">
        <p14:creationId xmlns:p14="http://schemas.microsoft.com/office/powerpoint/2010/main" val="2195682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85346" y="609600"/>
            <a:ext cx="7765321" cy="1326321"/>
          </a:xfrm>
        </p:spPr>
        <p:txBody>
          <a:bodyPr>
            <a:normAutofit/>
          </a:bodyPr>
          <a:lstStyle/>
          <a:p>
            <a:r>
              <a:rPr lang="en-US" dirty="0"/>
              <a:t>Why Now</a:t>
            </a:r>
          </a:p>
        </p:txBody>
      </p:sp>
      <p:sp>
        <p:nvSpPr>
          <p:cNvPr id="2" name="Content Placeholder 1"/>
          <p:cNvSpPr>
            <a:spLocks noGrp="1"/>
          </p:cNvSpPr>
          <p:nvPr>
            <p:ph sz="quarter" idx="13"/>
          </p:nvPr>
        </p:nvSpPr>
        <p:spPr>
          <a:xfrm>
            <a:off x="685346" y="2096064"/>
            <a:ext cx="4764618" cy="3695136"/>
          </a:xfrm>
        </p:spPr>
        <p:txBody>
          <a:bodyPr>
            <a:normAutofit/>
          </a:bodyPr>
          <a:lstStyle/>
          <a:p>
            <a:pPr marL="64008" indent="0">
              <a:buNone/>
            </a:pPr>
            <a:r>
              <a:rPr lang="en-US"/>
              <a:t>The </a:t>
            </a:r>
            <a:r>
              <a:rPr lang="en-US" b="1" u="sng"/>
              <a:t>“fusion” </a:t>
            </a:r>
            <a:r>
              <a:rPr lang="en-US"/>
              <a:t>of new technologies:</a:t>
            </a:r>
          </a:p>
          <a:p>
            <a:pPr marL="521208" lvl="1" indent="-285750">
              <a:buFont typeface="Arial" charset="0"/>
              <a:buChar char="•"/>
            </a:pPr>
            <a:r>
              <a:rPr lang="en-US"/>
              <a:t>Micro Sensors</a:t>
            </a:r>
          </a:p>
          <a:p>
            <a:pPr marL="521208" lvl="1" indent="-285750">
              <a:buFont typeface="Arial" charset="0"/>
              <a:buChar char="•"/>
            </a:pPr>
            <a:r>
              <a:rPr lang="en-US"/>
              <a:t>Firmware</a:t>
            </a:r>
          </a:p>
          <a:p>
            <a:pPr marL="521208" lvl="1" indent="-285750">
              <a:buFont typeface="Arial" charset="0"/>
              <a:buChar char="•"/>
            </a:pPr>
            <a:r>
              <a:rPr lang="en-US"/>
              <a:t>Software</a:t>
            </a:r>
          </a:p>
          <a:p>
            <a:pPr marL="521208" lvl="1" indent="-285750">
              <a:buFont typeface="Arial" charset="0"/>
              <a:buChar char="•"/>
            </a:pPr>
            <a:r>
              <a:rPr lang="en-US"/>
              <a:t>New</a:t>
            </a:r>
            <a:r>
              <a:rPr lang="en-US" baseline="0"/>
              <a:t> Modulation Methods</a:t>
            </a:r>
          </a:p>
          <a:p>
            <a:pPr marL="521208" lvl="1" indent="-285750">
              <a:buFont typeface="Arial" charset="0"/>
              <a:buChar char="•"/>
            </a:pPr>
            <a:r>
              <a:rPr lang="en-US"/>
              <a:t>GPS</a:t>
            </a:r>
          </a:p>
          <a:p>
            <a:pPr marL="521208" lvl="1" indent="-285750">
              <a:buFont typeface="Arial" charset="0"/>
              <a:buChar char="•"/>
            </a:pPr>
            <a:r>
              <a:rPr lang="en-US" baseline="0"/>
              <a:t>Out runner</a:t>
            </a:r>
            <a:r>
              <a:rPr lang="en-US"/>
              <a:t> Motors</a:t>
            </a:r>
          </a:p>
          <a:p>
            <a:pPr marL="521208" lvl="1" indent="-285750">
              <a:buFont typeface="Arial" charset="0"/>
              <a:buChar char="•"/>
            </a:pPr>
            <a:r>
              <a:rPr lang="en-US" baseline="0"/>
              <a:t>LiPoly Batteries</a:t>
            </a:r>
          </a:p>
          <a:p>
            <a:pPr marL="521208" lvl="1" indent="-285750">
              <a:buFont typeface="Arial" charset="0"/>
              <a:buChar char="•"/>
            </a:pPr>
            <a:r>
              <a:rPr lang="en-US"/>
              <a:t>Strong, lightweight materials</a:t>
            </a:r>
            <a:endParaRPr lang="en-US" baseline="0"/>
          </a:p>
          <a:p>
            <a:pPr marL="521208" lvl="1" indent="-285750">
              <a:buFont typeface="Arial" charset="0"/>
              <a:buChar char="•"/>
            </a:pPr>
            <a:endParaRPr lang="en-US"/>
          </a:p>
          <a:p>
            <a:pPr marL="581533" lvl="3" indent="0">
              <a:buNone/>
            </a:pPr>
            <a:endParaRPr lang="en-US"/>
          </a:p>
          <a:p>
            <a:pPr marL="64008" indent="0">
              <a:buNone/>
            </a:pPr>
            <a:endParaRPr lang="en-US"/>
          </a:p>
          <a:p>
            <a:pPr marL="64008" indent="0">
              <a:buNone/>
            </a:pP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59052" y="3081177"/>
            <a:ext cx="2633833" cy="1752696"/>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6882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8449" b="4"/>
          <a:stretch/>
        </p:blipFill>
        <p:spPr bwMode="auto">
          <a:xfrm>
            <a:off x="2157849" y="875098"/>
            <a:ext cx="4828302" cy="3091784"/>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36726" y="4048913"/>
            <a:ext cx="7870547" cy="1270535"/>
          </a:xfrm>
        </p:spPr>
        <p:txBody>
          <a:bodyPr vert="horz" lIns="91440" tIns="45720" rIns="91440" bIns="45720" rtlCol="0" anchor="b">
            <a:normAutofit/>
          </a:bodyPr>
          <a:lstStyle/>
          <a:p>
            <a:r>
              <a:rPr lang="en-US" sz="3500"/>
              <a:t>Sizes Today</a:t>
            </a:r>
          </a:p>
        </p:txBody>
      </p:sp>
    </p:spTree>
    <p:extLst>
      <p:ext uri="{BB962C8B-B14F-4D97-AF65-F5344CB8AC3E}">
        <p14:creationId xmlns:p14="http://schemas.microsoft.com/office/powerpoint/2010/main" val="1867595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5" y="4217161"/>
            <a:ext cx="7773309" cy="1264906"/>
          </a:xfrm>
        </p:spPr>
        <p:txBody>
          <a:bodyPr vert="horz" lIns="91440" tIns="45720" rIns="91440" bIns="45720" rtlCol="0" anchor="b">
            <a:normAutofit/>
          </a:bodyPr>
          <a:lstStyle/>
          <a:p>
            <a:r>
              <a:rPr lang="en-US" sz="3800"/>
              <a:t>Large</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321" y="1586942"/>
            <a:ext cx="2511353" cy="172365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21466" y="1525243"/>
            <a:ext cx="2496030" cy="186961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939314" y="1676048"/>
            <a:ext cx="2511353" cy="15454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4993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rone flying over tulip fields">
            <a:extLst>
              <a:ext uri="{FF2B5EF4-FFF2-40B4-BE49-F238E27FC236}">
                <a16:creationId xmlns:a16="http://schemas.microsoft.com/office/drawing/2014/main" id="{9424AA83-7002-9CC9-A8AD-152E9382A6D2}"/>
              </a:ext>
            </a:extLst>
          </p:cNvPr>
          <p:cNvPicPr>
            <a:picLocks noChangeAspect="1"/>
          </p:cNvPicPr>
          <p:nvPr/>
        </p:nvPicPr>
        <p:blipFill rotWithShape="1">
          <a:blip r:embed="rId3">
            <a:alphaModFix amt="35000"/>
          </a:blip>
          <a:srcRect r="10975" b="1"/>
          <a:stretch/>
        </p:blipFill>
        <p:spPr>
          <a:xfrm>
            <a:off x="20" y="2030"/>
            <a:ext cx="9143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Title 2"/>
          <p:cNvSpPr>
            <a:spLocks noGrp="1"/>
          </p:cNvSpPr>
          <p:nvPr>
            <p:ph type="title"/>
          </p:nvPr>
        </p:nvSpPr>
        <p:spPr>
          <a:xfrm>
            <a:off x="685346" y="609600"/>
            <a:ext cx="7765321" cy="1326321"/>
          </a:xfrm>
        </p:spPr>
        <p:txBody>
          <a:bodyPr>
            <a:normAutofit/>
          </a:bodyPr>
          <a:lstStyle/>
          <a:p>
            <a:r>
              <a:rPr lang="en-US" dirty="0"/>
              <a:t>What is UAV?</a:t>
            </a:r>
          </a:p>
        </p:txBody>
      </p:sp>
      <p:sp>
        <p:nvSpPr>
          <p:cNvPr id="2" name="Content Placeholder 1"/>
          <p:cNvSpPr>
            <a:spLocks noGrp="1"/>
          </p:cNvSpPr>
          <p:nvPr>
            <p:ph sz="quarter" idx="13"/>
          </p:nvPr>
        </p:nvSpPr>
        <p:spPr>
          <a:xfrm>
            <a:off x="685346" y="2096064"/>
            <a:ext cx="7765321" cy="3695136"/>
          </a:xfrm>
        </p:spPr>
        <p:txBody>
          <a:bodyPr>
            <a:normAutofit/>
          </a:bodyPr>
          <a:lstStyle/>
          <a:p>
            <a:pPr marL="285750" indent="-285750">
              <a:lnSpc>
                <a:spcPct val="110000"/>
              </a:lnSpc>
              <a:buFont typeface="Arial" panose="020B0604020202020204" pitchFamily="34" charset="0"/>
              <a:buChar char="•"/>
            </a:pPr>
            <a:r>
              <a:rPr lang="en-US"/>
              <a:t>An unmanned aerial vehicle (UAV), commonly  known as a drone, is an aircraft without a human  pilot on board. </a:t>
            </a:r>
          </a:p>
          <a:p>
            <a:pPr marL="285750" indent="-285750">
              <a:lnSpc>
                <a:spcPct val="110000"/>
              </a:lnSpc>
              <a:buFont typeface="Arial" panose="020B0604020202020204" pitchFamily="34" charset="0"/>
              <a:buChar char="•"/>
            </a:pPr>
            <a:endParaRPr lang="en-US"/>
          </a:p>
          <a:p>
            <a:pPr marL="285750" indent="-285750">
              <a:lnSpc>
                <a:spcPct val="110000"/>
              </a:lnSpc>
              <a:buFont typeface="Arial" panose="020B0604020202020204" pitchFamily="34" charset="0"/>
              <a:buChar char="•"/>
            </a:pPr>
            <a:r>
              <a:rPr lang="en-US"/>
              <a:t>Its flight is controlled either autonomously by computers in the vehicle, or under the remote control of a pilot on the ground or in another vehicle. </a:t>
            </a:r>
          </a:p>
          <a:p>
            <a:pPr marL="285750" indent="-285750">
              <a:lnSpc>
                <a:spcPct val="110000"/>
              </a:lnSpc>
              <a:buFont typeface="Arial" panose="020B0604020202020204" pitchFamily="34" charset="0"/>
              <a:buChar char="•"/>
            </a:pPr>
            <a:endParaRPr lang="en-US"/>
          </a:p>
          <a:p>
            <a:pPr marL="285750" indent="-285750">
              <a:lnSpc>
                <a:spcPct val="110000"/>
              </a:lnSpc>
              <a:buFont typeface="Arial" panose="020B0604020202020204" pitchFamily="34" charset="0"/>
              <a:buChar char="•"/>
            </a:pPr>
            <a:r>
              <a:rPr lang="en-US"/>
              <a:t>The term unmanned aircraft system (UAS) emphasizes the importance of other elements  beyond an aircraft itself. </a:t>
            </a:r>
          </a:p>
        </p:txBody>
      </p:sp>
    </p:spTree>
    <p:extLst>
      <p:ext uri="{BB962C8B-B14F-4D97-AF65-F5344CB8AC3E}">
        <p14:creationId xmlns:p14="http://schemas.microsoft.com/office/powerpoint/2010/main" val="125125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5" y="4217161"/>
            <a:ext cx="7773309" cy="1264906"/>
          </a:xfrm>
        </p:spPr>
        <p:txBody>
          <a:bodyPr vert="horz" lIns="91440" tIns="45720" rIns="91440" bIns="45720" rtlCol="0" anchor="b">
            <a:normAutofit/>
          </a:bodyPr>
          <a:lstStyle/>
          <a:p>
            <a:r>
              <a:rPr lang="en-US" sz="3800"/>
              <a:t>Medium</a:t>
            </a:r>
          </a:p>
        </p:txBody>
      </p:sp>
      <p:pic>
        <p:nvPicPr>
          <p:cNvPr id="2050"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688321" y="1591773"/>
            <a:ext cx="2511353" cy="171399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21466" y="1525243"/>
            <a:ext cx="2496030" cy="186961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939314" y="1616204"/>
            <a:ext cx="2511353" cy="166513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2632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5" y="4217161"/>
            <a:ext cx="7773309" cy="1264906"/>
          </a:xfrm>
        </p:spPr>
        <p:txBody>
          <a:bodyPr vert="horz" lIns="91440" tIns="45720" rIns="91440" bIns="45720" rtlCol="0" anchor="b">
            <a:normAutofit/>
          </a:bodyPr>
          <a:lstStyle/>
          <a:p>
            <a:r>
              <a:rPr lang="en-US" sz="3800"/>
              <a:t>Small</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321" y="1254010"/>
            <a:ext cx="3763029" cy="23895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fbeafore\AppData\Local\Microsoft\Windows\Temporary Internet Files\Content.Outlook\C8UZUWXG\photo.JP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92650" y="1039515"/>
            <a:ext cx="3758017" cy="281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010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A428A3D2-592C-4681-8E12-050E44828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26540" y="628651"/>
            <a:ext cx="2710253" cy="3495674"/>
          </a:xfrm>
        </p:spPr>
        <p:txBody>
          <a:bodyPr vert="horz" lIns="91440" tIns="45720" rIns="91440" bIns="45720" rtlCol="0" anchor="b">
            <a:normAutofit/>
          </a:bodyPr>
          <a:lstStyle/>
          <a:p>
            <a:pPr algn="l"/>
            <a:r>
              <a:rPr lang="en-US" sz="3100"/>
              <a:t>Micro</a:t>
            </a:r>
          </a:p>
        </p:txBody>
      </p:sp>
      <p:sp>
        <p:nvSpPr>
          <p:cNvPr id="11273" name="Rectangle 11272">
            <a:extLst>
              <a:ext uri="{FF2B5EF4-FFF2-40B4-BE49-F238E27FC236}">
                <a16:creationId xmlns:a16="http://schemas.microsoft.com/office/drawing/2014/main" id="{39696D29-D0D1-48A1-B913-F6BF07091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4356" y="733425"/>
            <a:ext cx="4937760"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1" name="Rectangle 11274">
            <a:extLst>
              <a:ext uri="{FF2B5EF4-FFF2-40B4-BE49-F238E27FC236}">
                <a16:creationId xmlns:a16="http://schemas.microsoft.com/office/drawing/2014/main" id="{6F78CBEC-8E52-4867-8221-E0E48A5AD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8646" y="804806"/>
            <a:ext cx="4869180"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1041" y="2139722"/>
            <a:ext cx="2149962" cy="120397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11652" y="1519563"/>
            <a:ext cx="2113735" cy="14194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0933" y="3509433"/>
            <a:ext cx="2149962" cy="143070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111546" y="3848230"/>
            <a:ext cx="2079019" cy="157940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2168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45" y="4819137"/>
            <a:ext cx="7765321" cy="940354"/>
          </a:xfrm>
        </p:spPr>
        <p:txBody>
          <a:bodyPr vert="horz" lIns="91440" tIns="45720" rIns="91440" bIns="45720" rtlCol="0" anchor="b">
            <a:normAutofit/>
          </a:bodyPr>
          <a:lstStyle/>
          <a:p>
            <a:r>
              <a:rPr lang="en-US" sz="3100"/>
              <a:t>Applications Today</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4788" y="643466"/>
            <a:ext cx="6588161" cy="392853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218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5" y="4217161"/>
            <a:ext cx="7773309" cy="1264906"/>
          </a:xfrm>
        </p:spPr>
        <p:txBody>
          <a:bodyPr vert="horz" lIns="91440" tIns="45720" rIns="91440" bIns="45720" rtlCol="0" anchor="b">
            <a:normAutofit/>
          </a:bodyPr>
          <a:lstStyle/>
          <a:p>
            <a:r>
              <a:rPr lang="en-US" sz="3800"/>
              <a:t>Precision Agriculture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321" y="1798615"/>
            <a:ext cx="3763029" cy="130031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Grp="1" noChangeAspect="1" noChangeArrowheads="1"/>
          </p:cNvPicPr>
          <p:nvPr>
            <p:ph sz="quarter" idx="13"/>
          </p:nvPr>
        </p:nvPicPr>
        <p:blipFill>
          <a:blip r:embed="rId4" cstate="print">
            <a:extLst>
              <a:ext uri="{28A0092B-C50C-407E-A947-70E740481C1C}">
                <a14:useLocalDpi xmlns:a14="http://schemas.microsoft.com/office/drawing/2010/main" val="0"/>
              </a:ext>
            </a:extLst>
          </a:blip>
          <a:stretch>
            <a:fillRect/>
          </a:stretch>
        </p:blipFill>
        <p:spPr bwMode="auto">
          <a:xfrm>
            <a:off x="4692650" y="1518663"/>
            <a:ext cx="3758017" cy="18602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196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45" y="4819137"/>
            <a:ext cx="7765321" cy="940354"/>
          </a:xfrm>
        </p:spPr>
        <p:txBody>
          <a:bodyPr vert="horz" lIns="91440" tIns="45720" rIns="91440" bIns="45720" rtlCol="0" anchor="b">
            <a:normAutofit/>
          </a:bodyPr>
          <a:lstStyle/>
          <a:p>
            <a:r>
              <a:rPr lang="en-US" sz="3100"/>
              <a:t>Precision Agriculture</a:t>
            </a:r>
          </a:p>
        </p:txBody>
      </p:sp>
      <p:pic>
        <p:nvPicPr>
          <p:cNvPr id="6146" name="Picture 2" descr="C:\Users\fbeafore\Desktop\Precision Ag\EO-NIR-NDVI-3 (3).jp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35507" y="643466"/>
            <a:ext cx="6466723" cy="3928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842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1514" y="609600"/>
            <a:ext cx="2331720" cy="2362610"/>
          </a:xfrm>
        </p:spPr>
        <p:txBody>
          <a:bodyPr>
            <a:normAutofit/>
          </a:bodyPr>
          <a:lstStyle/>
          <a:p>
            <a:pPr algn="r"/>
            <a:r>
              <a:rPr lang="en-US" sz="2000"/>
              <a:t>Agriculture Applications</a:t>
            </a:r>
          </a:p>
        </p:txBody>
      </p:sp>
      <p:sp>
        <p:nvSpPr>
          <p:cNvPr id="3" name="Content Placeholder 2"/>
          <p:cNvSpPr>
            <a:spLocks noGrp="1"/>
          </p:cNvSpPr>
          <p:nvPr>
            <p:ph sz="quarter" idx="13"/>
          </p:nvPr>
        </p:nvSpPr>
        <p:spPr>
          <a:xfrm>
            <a:off x="3403442" y="609601"/>
            <a:ext cx="4971437" cy="2362610"/>
          </a:xfrm>
        </p:spPr>
        <p:txBody>
          <a:bodyPr anchor="ctr">
            <a:normAutofit/>
          </a:bodyPr>
          <a:lstStyle/>
          <a:p>
            <a:pPr>
              <a:lnSpc>
                <a:spcPct val="110000"/>
              </a:lnSpc>
            </a:pPr>
            <a:r>
              <a:rPr lang="en-US" sz="800"/>
              <a:t>Irrigation</a:t>
            </a:r>
          </a:p>
          <a:p>
            <a:pPr>
              <a:lnSpc>
                <a:spcPct val="110000"/>
              </a:lnSpc>
            </a:pPr>
            <a:r>
              <a:rPr lang="en-US" sz="800"/>
              <a:t>Crop Moisture</a:t>
            </a:r>
          </a:p>
          <a:p>
            <a:pPr>
              <a:lnSpc>
                <a:spcPct val="110000"/>
              </a:lnSpc>
            </a:pPr>
            <a:r>
              <a:rPr lang="en-US" sz="800"/>
              <a:t>Soil Moisture</a:t>
            </a:r>
          </a:p>
          <a:p>
            <a:pPr>
              <a:lnSpc>
                <a:spcPct val="110000"/>
              </a:lnSpc>
            </a:pPr>
            <a:r>
              <a:rPr lang="en-US" sz="800"/>
              <a:t>Fertilizer Concentration</a:t>
            </a:r>
          </a:p>
          <a:p>
            <a:pPr>
              <a:lnSpc>
                <a:spcPct val="110000"/>
              </a:lnSpc>
            </a:pPr>
            <a:r>
              <a:rPr lang="en-US" sz="800"/>
              <a:t>Mold</a:t>
            </a:r>
          </a:p>
          <a:p>
            <a:pPr>
              <a:lnSpc>
                <a:spcPct val="110000"/>
              </a:lnSpc>
            </a:pPr>
            <a:r>
              <a:rPr lang="en-US" sz="800"/>
              <a:t>Bug Infestation</a:t>
            </a:r>
          </a:p>
          <a:p>
            <a:pPr>
              <a:lnSpc>
                <a:spcPct val="110000"/>
              </a:lnSpc>
            </a:pPr>
            <a:r>
              <a:rPr lang="en-US" sz="800"/>
              <a:t>Chlorophyll Concentration</a:t>
            </a:r>
          </a:p>
          <a:p>
            <a:pPr>
              <a:lnSpc>
                <a:spcPct val="110000"/>
              </a:lnSpc>
            </a:pPr>
            <a:r>
              <a:rPr lang="en-US" sz="800"/>
              <a:t>Feed Lot Inspection</a:t>
            </a:r>
          </a:p>
          <a:p>
            <a:pPr>
              <a:lnSpc>
                <a:spcPct val="110000"/>
              </a:lnSpc>
            </a:pPr>
            <a:r>
              <a:rPr lang="en-US" sz="800"/>
              <a:t>Peak Harvest</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660" r="24073" b="-2"/>
          <a:stretch/>
        </p:blipFill>
        <p:spPr bwMode="auto">
          <a:xfrm>
            <a:off x="671514" y="3225959"/>
            <a:ext cx="2505690" cy="2677887"/>
          </a:xfrm>
          <a:prstGeom prst="roundRect">
            <a:avLst>
              <a:gd name="adj" fmla="val 0"/>
            </a:avLst>
          </a:prstGeom>
          <a:noFill/>
          <a:ln w="38100">
            <a:solidFill>
              <a:schemeClr val="tx1"/>
            </a:solidFill>
          </a:ln>
          <a:effectLst>
            <a:innerShdw blurRad="57150" dist="38100" dir="14460000">
              <a:srgbClr val="000000">
                <a:alpha val="70000"/>
              </a:srgbClr>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7797" r="-2" b="-2"/>
          <a:stretch/>
        </p:blipFill>
        <p:spPr bwMode="auto">
          <a:xfrm>
            <a:off x="3309765" y="3225959"/>
            <a:ext cx="2503170" cy="2677887"/>
          </a:xfrm>
          <a:prstGeom prst="roundRect">
            <a:avLst>
              <a:gd name="adj" fmla="val 0"/>
            </a:avLst>
          </a:prstGeom>
          <a:noFill/>
          <a:ln w="38100">
            <a:solidFill>
              <a:schemeClr val="tx1"/>
            </a:solidFill>
          </a:ln>
          <a:effectLst>
            <a:innerShdw blurRad="57150" dist="38100" dir="14460000">
              <a:srgbClr val="000000">
                <a:alpha val="70000"/>
              </a:srgbClr>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527" b="2"/>
          <a:stretch/>
        </p:blipFill>
        <p:spPr bwMode="auto">
          <a:xfrm>
            <a:off x="5945495" y="3225959"/>
            <a:ext cx="2503170" cy="2677887"/>
          </a:xfrm>
          <a:prstGeom prst="roundRect">
            <a:avLst>
              <a:gd name="adj" fmla="val 0"/>
            </a:avLst>
          </a:prstGeom>
          <a:noFill/>
          <a:ln w="38100">
            <a:solidFill>
              <a:schemeClr val="tx1"/>
            </a:solidFill>
          </a:ln>
          <a:effectLst>
            <a:innerShdw blurRad="57150" dist="38100" dir="14460000">
              <a:srgbClr val="000000">
                <a:alpha val="70000"/>
              </a:srgbClr>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7335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080" name="Rectangle 3079">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5" y="4217161"/>
            <a:ext cx="7773309" cy="1264906"/>
          </a:xfrm>
        </p:spPr>
        <p:txBody>
          <a:bodyPr vert="horz" lIns="91440" tIns="45720" rIns="91440" bIns="45720" rtlCol="0" anchor="b">
            <a:normAutofit/>
          </a:bodyPr>
          <a:lstStyle/>
          <a:p>
            <a:r>
              <a:rPr lang="en-US" sz="3800"/>
              <a:t>Mining </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321" y="1540309"/>
            <a:ext cx="2511353" cy="1816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21466" y="1525243"/>
            <a:ext cx="2496030" cy="186961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939314" y="1866595"/>
            <a:ext cx="2511353" cy="116435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2502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298" name="Rectangle 12297">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5" y="4217161"/>
            <a:ext cx="7773309" cy="1264906"/>
          </a:xfrm>
        </p:spPr>
        <p:txBody>
          <a:bodyPr vert="horz" lIns="91440" tIns="45720" rIns="91440" bIns="45720" rtlCol="0" anchor="b">
            <a:normAutofit/>
          </a:bodyPr>
          <a:lstStyle/>
          <a:p>
            <a:r>
              <a:rPr lang="en-US" sz="3800"/>
              <a:t>Power Line Inspection</a:t>
            </a:r>
          </a:p>
        </p:txBody>
      </p:sp>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321" y="1613176"/>
            <a:ext cx="2511353" cy="167119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21466" y="1396926"/>
            <a:ext cx="2496030" cy="212624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939314" y="1960453"/>
            <a:ext cx="2511353" cy="976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6623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5" y="4217161"/>
            <a:ext cx="7773309" cy="1264906"/>
          </a:xfrm>
        </p:spPr>
        <p:txBody>
          <a:bodyPr vert="horz" lIns="91440" tIns="45720" rIns="91440" bIns="45720" rtlCol="0" anchor="b">
            <a:normAutofit/>
          </a:bodyPr>
          <a:lstStyle/>
          <a:p>
            <a:r>
              <a:rPr lang="en-US" sz="3800"/>
              <a:t>Emergency</a:t>
            </a:r>
            <a:r>
              <a:rPr lang="en-US" sz="3800" baseline="0"/>
              <a:t> Services</a:t>
            </a:r>
            <a:endParaRPr lang="en-US" sz="380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321" y="1297648"/>
            <a:ext cx="1847470" cy="226610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656566" y="1834467"/>
            <a:ext cx="1851660" cy="119035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29000" y="1806050"/>
            <a:ext cx="1850446" cy="12471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600222" y="1795678"/>
            <a:ext cx="1850445" cy="127004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716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885150" y="609600"/>
            <a:ext cx="3565517" cy="1326321"/>
          </a:xfrm>
        </p:spPr>
        <p:txBody>
          <a:bodyPr>
            <a:normAutofit/>
          </a:bodyPr>
          <a:lstStyle/>
          <a:p>
            <a:r>
              <a:rPr lang="en-US" sz="3100"/>
              <a:t>Other names for UAV</a:t>
            </a:r>
          </a:p>
        </p:txBody>
      </p:sp>
      <p:pic>
        <p:nvPicPr>
          <p:cNvPr id="5" name="Picture 4" descr="Aerial view of parked aeroplane">
            <a:extLst>
              <a:ext uri="{FF2B5EF4-FFF2-40B4-BE49-F238E27FC236}">
                <a16:creationId xmlns:a16="http://schemas.microsoft.com/office/drawing/2014/main" id="{FEDEC0FF-49E8-5CA8-16CB-2C27F8B094F7}"/>
              </a:ext>
            </a:extLst>
          </p:cNvPr>
          <p:cNvPicPr>
            <a:picLocks noChangeAspect="1"/>
          </p:cNvPicPr>
          <p:nvPr/>
        </p:nvPicPr>
        <p:blipFill rotWithShape="1">
          <a:blip r:embed="rId4"/>
          <a:srcRect l="15870" r="39629" b="-1"/>
          <a:stretch/>
        </p:blipFill>
        <p:spPr>
          <a:xfrm>
            <a:off x="20" y="10"/>
            <a:ext cx="4571980" cy="6857990"/>
          </a:xfrm>
          <a:prstGeom prst="rect">
            <a:avLst/>
          </a:prstGeom>
        </p:spPr>
      </p:pic>
      <p:sp>
        <p:nvSpPr>
          <p:cNvPr id="2" name="Content Placeholder 1"/>
          <p:cNvSpPr>
            <a:spLocks noGrp="1"/>
          </p:cNvSpPr>
          <p:nvPr>
            <p:ph sz="quarter" idx="13"/>
          </p:nvPr>
        </p:nvSpPr>
        <p:spPr>
          <a:xfrm>
            <a:off x="4885150" y="2096064"/>
            <a:ext cx="3565517" cy="3695136"/>
          </a:xfrm>
          <a:prstGeom prst="rect">
            <a:avLst/>
          </a:prstGeom>
        </p:spPr>
        <p:txBody>
          <a:bodyPr>
            <a:normAutofit/>
          </a:bodyPr>
          <a:lstStyle/>
          <a:p>
            <a:pPr>
              <a:lnSpc>
                <a:spcPct val="110000"/>
              </a:lnSpc>
            </a:pPr>
            <a:r>
              <a:rPr lang="en-US" sz="1400"/>
              <a:t>Names that may be used to describe a flying object or machine without a pilot on board aerial torpedo, </a:t>
            </a:r>
          </a:p>
          <a:p>
            <a:pPr marL="285750" indent="-285750">
              <a:lnSpc>
                <a:spcPct val="110000"/>
              </a:lnSpc>
              <a:buFont typeface="Arial" panose="020B0604020202020204" pitchFamily="34" charset="0"/>
              <a:buChar char="•"/>
            </a:pPr>
            <a:r>
              <a:rPr lang="en-US" sz="1400"/>
              <a:t>radio controlled vehicle </a:t>
            </a:r>
          </a:p>
          <a:p>
            <a:pPr marL="285750" indent="-285750">
              <a:lnSpc>
                <a:spcPct val="110000"/>
              </a:lnSpc>
              <a:buFont typeface="Arial" panose="020B0604020202020204" pitchFamily="34" charset="0"/>
              <a:buChar char="•"/>
            </a:pPr>
            <a:r>
              <a:rPr lang="en-US" sz="1400"/>
              <a:t>remotely piloted vehicle (RPV) </a:t>
            </a:r>
          </a:p>
          <a:p>
            <a:pPr marL="285750" indent="-285750">
              <a:lnSpc>
                <a:spcPct val="110000"/>
              </a:lnSpc>
              <a:buFont typeface="Arial" panose="020B0604020202020204" pitchFamily="34" charset="0"/>
              <a:buChar char="•"/>
            </a:pPr>
            <a:r>
              <a:rPr lang="en-US" sz="1400"/>
              <a:t>remote controlled vehicle</a:t>
            </a:r>
          </a:p>
          <a:p>
            <a:pPr marL="285750" indent="-285750">
              <a:lnSpc>
                <a:spcPct val="110000"/>
              </a:lnSpc>
              <a:buFont typeface="Arial" panose="020B0604020202020204" pitchFamily="34" charset="0"/>
              <a:buChar char="•"/>
            </a:pPr>
            <a:r>
              <a:rPr lang="en-US" sz="1400"/>
              <a:t>autonomous controlled vehicle</a:t>
            </a:r>
          </a:p>
          <a:p>
            <a:pPr marL="285750" indent="-285750">
              <a:lnSpc>
                <a:spcPct val="110000"/>
              </a:lnSpc>
              <a:buFont typeface="Arial" panose="020B0604020202020204" pitchFamily="34" charset="0"/>
              <a:buChar char="•"/>
            </a:pPr>
            <a:r>
              <a:rPr lang="en-US" sz="1400"/>
              <a:t>pilotless vehicle</a:t>
            </a:r>
          </a:p>
          <a:p>
            <a:pPr marL="285750" indent="-285750">
              <a:lnSpc>
                <a:spcPct val="110000"/>
              </a:lnSpc>
              <a:buFont typeface="Arial" panose="020B0604020202020204" pitchFamily="34" charset="0"/>
              <a:buChar char="•"/>
            </a:pPr>
            <a:r>
              <a:rPr lang="en-US" sz="1400"/>
              <a:t>unmanned aerial vehicle (UAV)</a:t>
            </a:r>
          </a:p>
          <a:p>
            <a:pPr marL="285750" indent="-285750">
              <a:lnSpc>
                <a:spcPct val="110000"/>
              </a:lnSpc>
              <a:buFont typeface="Arial" panose="020B0604020202020204" pitchFamily="34" charset="0"/>
              <a:buChar char="•"/>
            </a:pPr>
            <a:r>
              <a:rPr lang="en-US" sz="1400"/>
              <a:t>unmanned aircraft system (UAS) </a:t>
            </a:r>
          </a:p>
          <a:p>
            <a:pPr marL="285750" indent="-285750">
              <a:lnSpc>
                <a:spcPct val="110000"/>
              </a:lnSpc>
              <a:buFont typeface="Arial" panose="020B0604020202020204" pitchFamily="34" charset="0"/>
              <a:buChar char="•"/>
            </a:pPr>
            <a:r>
              <a:rPr lang="en-US" sz="1400"/>
              <a:t>drone</a:t>
            </a:r>
          </a:p>
        </p:txBody>
      </p:sp>
      <p:cxnSp>
        <p:nvCxnSpPr>
          <p:cNvPr id="9" name="Straight Connector 8">
            <a:extLst>
              <a:ext uri="{FF2B5EF4-FFF2-40B4-BE49-F238E27FC236}">
                <a16:creationId xmlns:a16="http://schemas.microsoft.com/office/drawing/2014/main" id="{E0DCF65E-F84E-483D-83D7-A1616D569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992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621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4104" name="Rectangle 4103">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5" y="4217161"/>
            <a:ext cx="7773309" cy="1264906"/>
          </a:xfrm>
        </p:spPr>
        <p:txBody>
          <a:bodyPr vert="horz" lIns="91440" tIns="45720" rIns="91440" bIns="45720" rtlCol="0" anchor="b">
            <a:normAutofit/>
          </a:bodyPr>
          <a:lstStyle/>
          <a:p>
            <a:r>
              <a:rPr lang="en-US" sz="3800"/>
              <a:t>Law enforcement</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321" y="1711651"/>
            <a:ext cx="2511353" cy="14742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3321466" y="1514678"/>
            <a:ext cx="2496030" cy="18907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939314" y="1745593"/>
            <a:ext cx="2511353" cy="14063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348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5" y="4217161"/>
            <a:ext cx="7773309" cy="1264906"/>
          </a:xfrm>
        </p:spPr>
        <p:txBody>
          <a:bodyPr vert="horz" lIns="91440" tIns="45720" rIns="91440" bIns="45720" rtlCol="0" anchor="b">
            <a:normAutofit/>
          </a:bodyPr>
          <a:lstStyle/>
          <a:p>
            <a:r>
              <a:rPr lang="en-US" sz="3800"/>
              <a:t>Bridge Inspection</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321" y="1613176"/>
            <a:ext cx="2511353" cy="167119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21466" y="1525243"/>
            <a:ext cx="2496030" cy="186961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939314" y="1666185"/>
            <a:ext cx="2511353" cy="15651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9473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7176" name="Rectangle 717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5" y="4217161"/>
            <a:ext cx="7773309" cy="1264906"/>
          </a:xfrm>
        </p:spPr>
        <p:txBody>
          <a:bodyPr vert="horz" lIns="91440" tIns="45720" rIns="91440" bIns="45720" rtlCol="0" anchor="b">
            <a:normAutofit/>
          </a:bodyPr>
          <a:lstStyle/>
          <a:p>
            <a:r>
              <a:rPr lang="en-US" sz="3800"/>
              <a:t>Disaster Assessment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321" y="1771692"/>
            <a:ext cx="2511353" cy="13541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21466" y="1754650"/>
            <a:ext cx="2496030" cy="14107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939314" y="1808937"/>
            <a:ext cx="2511353" cy="127967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1770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695604" y="609600"/>
            <a:ext cx="4755063" cy="1326321"/>
          </a:xfrm>
        </p:spPr>
        <p:txBody>
          <a:bodyPr>
            <a:normAutofit/>
          </a:bodyPr>
          <a:lstStyle/>
          <a:p>
            <a:r>
              <a:rPr lang="en-US" b="1" dirty="0"/>
              <a:t>UAS System Overview</a:t>
            </a:r>
            <a:endParaRPr lang="en-US" dirty="0"/>
          </a:p>
        </p:txBody>
      </p:sp>
      <p:pic>
        <p:nvPicPr>
          <p:cNvPr id="5" name="Picture 4" descr="Plane on tarmac">
            <a:extLst>
              <a:ext uri="{FF2B5EF4-FFF2-40B4-BE49-F238E27FC236}">
                <a16:creationId xmlns:a16="http://schemas.microsoft.com/office/drawing/2014/main" id="{D7B7D9DD-0A99-8E46-FC13-E3ED26D5002F}"/>
              </a:ext>
            </a:extLst>
          </p:cNvPr>
          <p:cNvPicPr>
            <a:picLocks noChangeAspect="1"/>
          </p:cNvPicPr>
          <p:nvPr/>
        </p:nvPicPr>
        <p:blipFill rotWithShape="1">
          <a:blip r:embed="rId4"/>
          <a:srcRect l="39111" r="35793" b="-1"/>
          <a:stretch/>
        </p:blipFill>
        <p:spPr>
          <a:xfrm>
            <a:off x="20" y="10"/>
            <a:ext cx="3476985" cy="6857990"/>
          </a:xfrm>
          <a:prstGeom prst="rect">
            <a:avLst/>
          </a:prstGeom>
        </p:spPr>
      </p:pic>
      <p:sp>
        <p:nvSpPr>
          <p:cNvPr id="2" name="Content Placeholder 1"/>
          <p:cNvSpPr>
            <a:spLocks noGrp="1"/>
          </p:cNvSpPr>
          <p:nvPr>
            <p:ph sz="quarter" idx="13"/>
          </p:nvPr>
        </p:nvSpPr>
        <p:spPr>
          <a:xfrm>
            <a:off x="3695603" y="2096064"/>
            <a:ext cx="4755064" cy="3695136"/>
          </a:xfrm>
        </p:spPr>
        <p:txBody>
          <a:bodyPr>
            <a:normAutofit/>
          </a:bodyPr>
          <a:lstStyle/>
          <a:p>
            <a:pPr>
              <a:lnSpc>
                <a:spcPct val="110000"/>
              </a:lnSpc>
            </a:pPr>
            <a:r>
              <a:rPr lang="en-US" sz="1300"/>
              <a:t>The way a pilotless aircraft is controlled determines its categorization</a:t>
            </a:r>
          </a:p>
          <a:p>
            <a:pPr marL="342900" indent="-342900" fontAlgn="base">
              <a:lnSpc>
                <a:spcPct val="110000"/>
              </a:lnSpc>
              <a:buFont typeface="+mj-lt"/>
              <a:buAutoNum type="arabicPeriod"/>
            </a:pPr>
            <a:r>
              <a:rPr lang="en-US" sz="1300" b="1"/>
              <a:t>Unmanned Aerial Vehicle (UAV)</a:t>
            </a:r>
            <a:r>
              <a:rPr lang="en-US" sz="1300"/>
              <a:t>: a pilotless aircraft that is either manually controlled with a joystick or a mouse or autonomously flown by following a preprogrammed mission. </a:t>
            </a:r>
          </a:p>
          <a:p>
            <a:pPr marL="342900" indent="-342900" fontAlgn="base">
              <a:lnSpc>
                <a:spcPct val="110000"/>
              </a:lnSpc>
              <a:buFont typeface="+mj-lt"/>
              <a:buAutoNum type="arabicPeriod"/>
            </a:pPr>
            <a:r>
              <a:rPr lang="en-US" sz="1300" b="1"/>
              <a:t>Remotely Piloted Vehicle (RPV)</a:t>
            </a:r>
            <a:r>
              <a:rPr lang="en-US" sz="1300"/>
              <a:t>: a pilotless aircraft that is steered or controlled from a remotely located position. In many cases, the terms UAV and RPV are interchangeably used to describe any pilotless aircraft.</a:t>
            </a:r>
          </a:p>
          <a:p>
            <a:pPr marL="342900" indent="-342900" fontAlgn="base">
              <a:lnSpc>
                <a:spcPct val="110000"/>
              </a:lnSpc>
              <a:buFont typeface="+mj-lt"/>
              <a:buAutoNum type="arabicPeriod"/>
            </a:pPr>
            <a:r>
              <a:rPr lang="en-US" sz="1300" b="1"/>
              <a:t>Drone</a:t>
            </a:r>
            <a:r>
              <a:rPr lang="en-US" sz="1300"/>
              <a:t>: one of the oldest terms used to describe a pilotless aircraft. A drone is defined as a pilotless aircraft controlled by radio signal. </a:t>
            </a:r>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77005"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725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838200" y="1905000"/>
            <a:ext cx="7680960" cy="3413760"/>
          </a:xfrm>
        </p:spPr>
        <p:txBody>
          <a:bodyPr>
            <a:normAutofit fontScale="92500" lnSpcReduction="10000"/>
          </a:bodyPr>
          <a:lstStyle/>
          <a:p>
            <a:pPr marL="630238" lvl="2" indent="-285750">
              <a:buFont typeface="Arial" charset="0"/>
              <a:buChar char="•"/>
            </a:pPr>
            <a:r>
              <a:rPr lang="en-US" sz="3200" dirty="0"/>
              <a:t>Started with the Kettering Bug (1918)</a:t>
            </a:r>
          </a:p>
          <a:p>
            <a:pPr marL="630238" lvl="2" indent="-285750">
              <a:buFont typeface="Arial" charset="0"/>
              <a:buChar char="•"/>
            </a:pPr>
            <a:r>
              <a:rPr lang="en-US" sz="3200" dirty="0"/>
              <a:t>Except for the German V-1, not much activity until after WWII</a:t>
            </a:r>
          </a:p>
          <a:p>
            <a:pPr marL="630238" lvl="2" indent="-285750">
              <a:buFont typeface="Arial" charset="0"/>
              <a:buChar char="•"/>
            </a:pPr>
            <a:r>
              <a:rPr lang="en-US" sz="3200" dirty="0"/>
              <a:t>Radioplane and Others in the late 40’s</a:t>
            </a:r>
          </a:p>
          <a:p>
            <a:pPr marL="630238" lvl="2" indent="-285750">
              <a:buFont typeface="Arial" charset="0"/>
              <a:buChar char="•"/>
            </a:pPr>
            <a:r>
              <a:rPr lang="en-US" sz="3200" dirty="0"/>
              <a:t>Today – Government and Non-Government</a:t>
            </a:r>
          </a:p>
        </p:txBody>
      </p:sp>
      <p:sp>
        <p:nvSpPr>
          <p:cNvPr id="3" name="Title 2"/>
          <p:cNvSpPr>
            <a:spLocks noGrp="1"/>
          </p:cNvSpPr>
          <p:nvPr>
            <p:ph type="title"/>
          </p:nvPr>
        </p:nvSpPr>
        <p:spPr/>
        <p:txBody>
          <a:bodyPr/>
          <a:lstStyle/>
          <a:p>
            <a:r>
              <a:rPr lang="en-US" dirty="0"/>
              <a:t>UAV/UAS Production History</a:t>
            </a:r>
          </a:p>
        </p:txBody>
      </p:sp>
    </p:spTree>
    <p:extLst>
      <p:ext uri="{BB962C8B-B14F-4D97-AF65-F5344CB8AC3E}">
        <p14:creationId xmlns:p14="http://schemas.microsoft.com/office/powerpoint/2010/main" val="3029616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0068059-9097-4F05-BA38-CDD7DBF77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64A015-EDB3-4688-8B77-925530541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51035"/>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5" y="643467"/>
            <a:ext cx="7200163" cy="3585834"/>
          </a:xfrm>
        </p:spPr>
        <p:txBody>
          <a:bodyPr vert="horz" lIns="91440" tIns="45720" rIns="91440" bIns="45720" rtlCol="0" anchor="b">
            <a:normAutofit/>
          </a:bodyPr>
          <a:lstStyle/>
          <a:p>
            <a:pPr algn="l"/>
            <a:r>
              <a:rPr lang="en-US" sz="6300"/>
              <a:t>Historical Examples</a:t>
            </a:r>
          </a:p>
        </p:txBody>
      </p:sp>
    </p:spTree>
    <p:extLst>
      <p:ext uri="{BB962C8B-B14F-4D97-AF65-F5344CB8AC3E}">
        <p14:creationId xmlns:p14="http://schemas.microsoft.com/office/powerpoint/2010/main" val="207621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927" r="2" b="2"/>
          <a:stretch/>
        </p:blipFill>
        <p:spPr bwMode="auto">
          <a:xfrm>
            <a:off x="2157849" y="875098"/>
            <a:ext cx="4828302" cy="3091784"/>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36726" y="4048913"/>
            <a:ext cx="7870547" cy="1270535"/>
          </a:xfrm>
        </p:spPr>
        <p:txBody>
          <a:bodyPr vert="horz" lIns="91440" tIns="45720" rIns="91440" bIns="45720" rtlCol="0" anchor="b">
            <a:normAutofit/>
          </a:bodyPr>
          <a:lstStyle/>
          <a:p>
            <a:r>
              <a:rPr lang="en-US" sz="3500"/>
              <a:t>Kettering Bug with Sperry-Curtis Gyroscope</a:t>
            </a:r>
          </a:p>
        </p:txBody>
      </p:sp>
      <p:sp>
        <p:nvSpPr>
          <p:cNvPr id="3" name="Content Placeholder 2"/>
          <p:cNvSpPr>
            <a:spLocks noGrp="1"/>
          </p:cNvSpPr>
          <p:nvPr>
            <p:ph sz="quarter" idx="13"/>
          </p:nvPr>
        </p:nvSpPr>
        <p:spPr>
          <a:xfrm>
            <a:off x="636726" y="5319449"/>
            <a:ext cx="7870547" cy="702645"/>
          </a:xfrm>
        </p:spPr>
        <p:txBody>
          <a:bodyPr vert="horz" lIns="91440" tIns="45720" rIns="91440" bIns="45720" rtlCol="0">
            <a:normAutofit/>
          </a:bodyPr>
          <a:lstStyle/>
          <a:p>
            <a:pPr marL="0" indent="0" algn="ctr">
              <a:buNone/>
            </a:pPr>
            <a:r>
              <a:rPr lang="en-US" sz="1600" b="1"/>
              <a:t>1918 (In Dayton)</a:t>
            </a:r>
          </a:p>
        </p:txBody>
      </p:sp>
    </p:spTree>
    <p:extLst>
      <p:ext uri="{BB962C8B-B14F-4D97-AF65-F5344CB8AC3E}">
        <p14:creationId xmlns:p14="http://schemas.microsoft.com/office/powerpoint/2010/main" val="800727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82600" y="643467"/>
            <a:ext cx="2521123" cy="1267810"/>
          </a:xfrm>
        </p:spPr>
        <p:txBody>
          <a:bodyPr anchor="b">
            <a:normAutofit/>
          </a:bodyPr>
          <a:lstStyle/>
          <a:p>
            <a:pPr algn="l"/>
            <a:r>
              <a:rPr lang="en-US" sz="2100"/>
              <a:t>Sperry-Curtis Aerial Torpedo</a:t>
            </a:r>
          </a:p>
        </p:txBody>
      </p:sp>
      <p:sp>
        <p:nvSpPr>
          <p:cNvPr id="2" name="Content Placeholder 1"/>
          <p:cNvSpPr>
            <a:spLocks noGrp="1"/>
          </p:cNvSpPr>
          <p:nvPr>
            <p:ph sz="quarter" idx="13"/>
          </p:nvPr>
        </p:nvSpPr>
        <p:spPr>
          <a:xfrm>
            <a:off x="482600" y="2096063"/>
            <a:ext cx="2521123" cy="4028512"/>
          </a:xfrm>
        </p:spPr>
        <p:txBody>
          <a:bodyPr>
            <a:normAutofit/>
          </a:bodyPr>
          <a:lstStyle/>
          <a:p>
            <a:pPr marL="457200" indent="-457200">
              <a:lnSpc>
                <a:spcPct val="110000"/>
              </a:lnSpc>
              <a:buFont typeface="Arial" panose="020B0604020202020204" pitchFamily="34" charset="0"/>
              <a:buChar char="•"/>
            </a:pPr>
            <a:r>
              <a:rPr lang="en-US" sz="1200"/>
              <a:t>Developed also in 1918 by Lawrence Sperry for the Navy</a:t>
            </a:r>
          </a:p>
          <a:p>
            <a:pPr marL="457200" indent="-457200">
              <a:lnSpc>
                <a:spcPct val="110000"/>
              </a:lnSpc>
              <a:buFont typeface="Arial" panose="020B0604020202020204" pitchFamily="34" charset="0"/>
              <a:buChar char="•"/>
            </a:pPr>
            <a:r>
              <a:rPr lang="en-US" sz="1200"/>
              <a:t>Lawrence Sperry was the developer of the autopilot</a:t>
            </a:r>
          </a:p>
          <a:p>
            <a:pPr marL="457200" indent="-457200">
              <a:lnSpc>
                <a:spcPct val="110000"/>
              </a:lnSpc>
              <a:buFont typeface="Arial" panose="020B0604020202020204" pitchFamily="34" charset="0"/>
              <a:buChar char="•"/>
            </a:pPr>
            <a:r>
              <a:rPr lang="en-US" sz="1200"/>
              <a:t>Work started initially as </a:t>
            </a:r>
          </a:p>
          <a:p>
            <a:pPr>
              <a:lnSpc>
                <a:spcPct val="110000"/>
              </a:lnSpc>
            </a:pPr>
            <a:r>
              <a:rPr lang="en-US" sz="1200"/>
              <a:t>        underwater torpedoes</a:t>
            </a:r>
          </a:p>
          <a:p>
            <a:pPr marL="457200" indent="-457200">
              <a:lnSpc>
                <a:spcPct val="110000"/>
              </a:lnSpc>
              <a:buFont typeface="Arial" panose="020B0604020202020204" pitchFamily="34" charset="0"/>
              <a:buChar char="•"/>
            </a:pPr>
            <a:r>
              <a:rPr lang="en-US" sz="1200"/>
              <a:t>first guided missile </a:t>
            </a:r>
          </a:p>
          <a:p>
            <a:pPr>
              <a:lnSpc>
                <a:spcPct val="110000"/>
              </a:lnSpc>
            </a:pPr>
            <a:r>
              <a:rPr lang="en-US" sz="1200"/>
              <a:t>        program in this country</a:t>
            </a:r>
          </a:p>
          <a:p>
            <a:pPr marL="457200" indent="-457200">
              <a:lnSpc>
                <a:spcPct val="110000"/>
              </a:lnSpc>
              <a:buFont typeface="Arial" panose="020B0604020202020204" pitchFamily="34" charset="0"/>
              <a:buChar char="•"/>
            </a:pPr>
            <a:r>
              <a:rPr lang="en-US" sz="1200"/>
              <a:t>Launched on March 6</a:t>
            </a:r>
          </a:p>
          <a:p>
            <a:pPr>
              <a:lnSpc>
                <a:spcPct val="110000"/>
              </a:lnSpc>
            </a:pPr>
            <a:r>
              <a:rPr lang="en-US" sz="1200"/>
              <a:t>        1916 for 1000 ft</a:t>
            </a:r>
          </a:p>
          <a:p>
            <a:pPr marL="457200" indent="-457200">
              <a:lnSpc>
                <a:spcPct val="110000"/>
              </a:lnSpc>
              <a:buFont typeface="Arial" panose="020B0604020202020204" pitchFamily="34" charset="0"/>
              <a:buChar char="•"/>
            </a:pPr>
            <a:r>
              <a:rPr lang="en-US" sz="1200"/>
              <a:t>Never put into </a:t>
            </a:r>
          </a:p>
          <a:p>
            <a:pPr marL="0" indent="0">
              <a:lnSpc>
                <a:spcPct val="110000"/>
              </a:lnSpc>
              <a:buNone/>
            </a:pPr>
            <a:r>
              <a:rPr lang="en-US" sz="1200"/>
              <a:t>        production</a:t>
            </a:r>
          </a:p>
        </p:txBody>
      </p:sp>
      <p:sp>
        <p:nvSpPr>
          <p:cNvPr id="9" name="Rectangle 8">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094" y="733425"/>
            <a:ext cx="5022057"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17979" y="799817"/>
            <a:ext cx="492428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8198" y="1698875"/>
            <a:ext cx="4421443" cy="3490612"/>
          </a:xfrm>
          <a:prstGeom prst="rect">
            <a:avLst/>
          </a:prstGeom>
        </p:spPr>
      </p:pic>
    </p:spTree>
    <p:extLst>
      <p:ext uri="{BB962C8B-B14F-4D97-AF65-F5344CB8AC3E}">
        <p14:creationId xmlns:p14="http://schemas.microsoft.com/office/powerpoint/2010/main" val="1142254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85346" y="609600"/>
            <a:ext cx="7765321" cy="1326321"/>
          </a:xfrm>
        </p:spPr>
        <p:txBody>
          <a:bodyPr>
            <a:normAutofit/>
          </a:bodyPr>
          <a:lstStyle/>
          <a:p>
            <a:r>
              <a:rPr lang="en-US" b="1" dirty="0"/>
              <a:t>'Queen' and 'Queen Bee' </a:t>
            </a:r>
            <a:endParaRPr lang="en-US" dirty="0"/>
          </a:p>
        </p:txBody>
      </p:sp>
      <p:sp>
        <p:nvSpPr>
          <p:cNvPr id="2" name="Content Placeholder 1"/>
          <p:cNvSpPr>
            <a:spLocks noGrp="1"/>
          </p:cNvSpPr>
          <p:nvPr>
            <p:ph sz="quarter" idx="13"/>
          </p:nvPr>
        </p:nvSpPr>
        <p:spPr>
          <a:xfrm>
            <a:off x="685346" y="2096064"/>
            <a:ext cx="4764618" cy="3695136"/>
          </a:xfrm>
        </p:spPr>
        <p:txBody>
          <a:bodyPr>
            <a:normAutofit/>
          </a:bodyPr>
          <a:lstStyle/>
          <a:p>
            <a:pPr marL="285750" indent="-285750">
              <a:lnSpc>
                <a:spcPct val="110000"/>
              </a:lnSpc>
              <a:buFont typeface="Arial" panose="020B0604020202020204" pitchFamily="34" charset="0"/>
              <a:buChar char="•"/>
            </a:pPr>
            <a:r>
              <a:rPr lang="en-US" sz="1400"/>
              <a:t>1931 the British developed the </a:t>
            </a:r>
            <a:r>
              <a:rPr lang="en-US" sz="1400" err="1"/>
              <a:t>Fairey</a:t>
            </a:r>
            <a:r>
              <a:rPr lang="en-US" sz="1400"/>
              <a:t> 'Queen from a </a:t>
            </a:r>
            <a:r>
              <a:rPr lang="en-US" sz="1400" err="1"/>
              <a:t>Fairey</a:t>
            </a:r>
            <a:r>
              <a:rPr lang="en-US" sz="1400"/>
              <a:t> IIIF floatplane</a:t>
            </a:r>
          </a:p>
          <a:p>
            <a:pPr marL="285750" indent="-285750">
              <a:lnSpc>
                <a:spcPct val="110000"/>
              </a:lnSpc>
              <a:buFont typeface="Arial" panose="020B0604020202020204" pitchFamily="34" charset="0"/>
              <a:buChar char="•"/>
            </a:pPr>
            <a:r>
              <a:rPr lang="en-US" sz="1400"/>
              <a:t>1935, a larger target was developed that was produced in much larger quantities: the 'DH.82B Queen Bee‘</a:t>
            </a:r>
          </a:p>
          <a:p>
            <a:pPr marL="285750" indent="-285750">
              <a:lnSpc>
                <a:spcPct val="110000"/>
              </a:lnSpc>
              <a:buFont typeface="Arial" panose="020B0604020202020204" pitchFamily="34" charset="0"/>
              <a:buChar char="•"/>
            </a:pPr>
            <a:r>
              <a:rPr lang="en-US" sz="1400"/>
              <a:t>This led to the designation </a:t>
            </a:r>
            <a:r>
              <a:rPr lang="en-US" sz="1400" b="1" u="sng"/>
              <a:t>of the letter “Q” for unmanned aircraft</a:t>
            </a:r>
          </a:p>
          <a:p>
            <a:pPr marL="285750" indent="-285750">
              <a:lnSpc>
                <a:spcPct val="110000"/>
              </a:lnSpc>
              <a:buFont typeface="Arial" panose="020B0604020202020204" pitchFamily="34" charset="0"/>
              <a:buChar char="•"/>
            </a:pPr>
            <a:r>
              <a:rPr lang="en-US" sz="1400"/>
              <a:t>The term “drone” is said to have originated from the Queen name “bee or drone” </a:t>
            </a:r>
          </a:p>
          <a:p>
            <a:pPr marL="285750" indent="-285750">
              <a:lnSpc>
                <a:spcPct val="110000"/>
              </a:lnSpc>
              <a:buFont typeface="Arial" panose="020B0604020202020204" pitchFamily="34" charset="0"/>
              <a:buChar char="•"/>
            </a:pPr>
            <a:r>
              <a:rPr lang="en-US" sz="1400"/>
              <a:t>Had wheels or floats depending on launch location</a:t>
            </a:r>
          </a:p>
          <a:p>
            <a:pPr marL="285750" indent="-285750">
              <a:lnSpc>
                <a:spcPct val="110000"/>
              </a:lnSpc>
              <a:buFont typeface="Arial" panose="020B0604020202020204" pitchFamily="34" charset="0"/>
              <a:buChar char="•"/>
            </a:pPr>
            <a:r>
              <a:rPr lang="en-US" sz="1400"/>
              <a:t>fly at an altitude of 5,182m at speeds of </a:t>
            </a:r>
          </a:p>
          <a:p>
            <a:pPr>
              <a:lnSpc>
                <a:spcPct val="110000"/>
              </a:lnSpc>
            </a:pPr>
            <a:r>
              <a:rPr lang="en-US" sz="1400"/>
              <a:t>      over 160 km/</a:t>
            </a:r>
            <a:r>
              <a:rPr lang="en-US" sz="1400" err="1"/>
              <a:t>hr</a:t>
            </a:r>
            <a:r>
              <a:rPr lang="en-US" sz="1400"/>
              <a:t> and for up to 482 km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052" y="3186188"/>
            <a:ext cx="2633833" cy="1542673"/>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2369540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721" r="2" b="15110"/>
          <a:stretch/>
        </p:blipFill>
        <p:spPr bwMode="auto">
          <a:xfrm>
            <a:off x="2157849" y="875098"/>
            <a:ext cx="4828302" cy="3091784"/>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36726" y="4048913"/>
            <a:ext cx="7870547" cy="1270535"/>
          </a:xfrm>
        </p:spPr>
        <p:txBody>
          <a:bodyPr vert="horz" lIns="91440" tIns="45720" rIns="91440" bIns="45720" rtlCol="0" anchor="b">
            <a:normAutofit/>
          </a:bodyPr>
          <a:lstStyle/>
          <a:p>
            <a:r>
              <a:rPr lang="en-US" sz="3500"/>
              <a:t>German</a:t>
            </a:r>
            <a:r>
              <a:rPr lang="en-US" sz="3500" baseline="0"/>
              <a:t> V1</a:t>
            </a:r>
            <a:endParaRPr lang="en-US" sz="3500"/>
          </a:p>
        </p:txBody>
      </p:sp>
      <p:sp>
        <p:nvSpPr>
          <p:cNvPr id="3" name="Content Placeholder 2"/>
          <p:cNvSpPr>
            <a:spLocks noGrp="1"/>
          </p:cNvSpPr>
          <p:nvPr>
            <p:ph sz="quarter" idx="13"/>
          </p:nvPr>
        </p:nvSpPr>
        <p:spPr>
          <a:xfrm>
            <a:off x="636726" y="5319449"/>
            <a:ext cx="7870547" cy="702645"/>
          </a:xfrm>
        </p:spPr>
        <p:txBody>
          <a:bodyPr vert="horz" lIns="91440" tIns="45720" rIns="91440" bIns="45720" rtlCol="0">
            <a:normAutofit/>
          </a:bodyPr>
          <a:lstStyle/>
          <a:p>
            <a:pPr marL="0" indent="0" algn="ctr">
              <a:buNone/>
            </a:pPr>
            <a:r>
              <a:rPr lang="en-US" sz="1600"/>
              <a:t>PulseJet Powered UAV in WW II</a:t>
            </a:r>
          </a:p>
        </p:txBody>
      </p:sp>
    </p:spTree>
    <p:extLst>
      <p:ext uri="{BB962C8B-B14F-4D97-AF65-F5344CB8AC3E}">
        <p14:creationId xmlns:p14="http://schemas.microsoft.com/office/powerpoint/2010/main" val="4318954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AC514F6-5D79-4469-988E-C887BF3188F0}">
  <we:reference id="22ff87a5-132f-4d52-9e97-94d888e4dd91" version="3.1.0.0" store="EXCatalog" storeType="EXCatalog"/>
  <we:alternateReferences>
    <we:reference id="WA104380050" version="3.1.0.0" store="en-MY"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0C18ED2F48A04BABAA785DE42F01CE" ma:contentTypeVersion="" ma:contentTypeDescription="Create a new document." ma:contentTypeScope="" ma:versionID="b341dd2d10d2e2b608fdb0c7f6409cde">
  <xsd:schema xmlns:xsd="http://www.w3.org/2001/XMLSchema" xmlns:xs="http://www.w3.org/2001/XMLSchema" xmlns:p="http://schemas.microsoft.com/office/2006/metadata/properties" xmlns:ns2="BA73D500-8970-4B42-91F9-99342B6E8F26" xmlns:ns3="ba73d500-8970-4b42-91f9-99342b6e8f26" xmlns:ns4="d9d43b9f-254a-4130-948d-6ac7465e0251" targetNamespace="http://schemas.microsoft.com/office/2006/metadata/properties" ma:root="true" ma:fieldsID="4a00d8e64af1dc1565d05956882c1617" ns2:_="" ns3:_="" ns4:_="">
    <xsd:import namespace="BA73D500-8970-4B42-91F9-99342B6E8F26"/>
    <xsd:import namespace="ba73d500-8970-4b42-91f9-99342b6e8f26"/>
    <xsd:import namespace="d9d43b9f-254a-4130-948d-6ac7465e02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MediaServiceLocation" minOccurs="0"/>
                <xsd:element ref="ns3:MediaServiceGenerationTime" minOccurs="0"/>
                <xsd:element ref="ns3:MediaServiceEventHashCode"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73D500-8970-4B42-91F9-99342B6E8F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73d500-8970-4b42-91f9-99342b6e8f26" elementFormDefault="qualified">
    <xsd:import namespace="http://schemas.microsoft.com/office/2006/documentManagement/types"/>
    <xsd:import namespace="http://schemas.microsoft.com/office/infopath/2007/PartnerControls"/>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d43b9f-254a-4130-948d-6ac7465e02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D8092-A9D6-4E2D-8D21-C85946B715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73D500-8970-4B42-91F9-99342B6E8F26"/>
    <ds:schemaRef ds:uri="ba73d500-8970-4b42-91f9-99342b6e8f26"/>
    <ds:schemaRef ds:uri="d9d43b9f-254a-4130-948d-6ac7465e02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37A704-B985-49C0-9557-18A25D88FA06}">
  <ds:schemaRefs>
    <ds:schemaRef ds:uri="http://schemas.microsoft.com/sharepoint/v3/contenttype/forms"/>
  </ds:schemaRefs>
</ds:datastoreItem>
</file>

<file path=customXml/itemProps3.xml><?xml version="1.0" encoding="utf-8"?>
<ds:datastoreItem xmlns:ds="http://schemas.openxmlformats.org/officeDocument/2006/customXml" ds:itemID="{B8991E75-0E9C-484C-8D0B-3A07FC71218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TM04033921[[fn=Damask]]</Template>
  <TotalTime>5139</TotalTime>
  <Words>960</Words>
  <Application>Microsoft Office PowerPoint</Application>
  <PresentationFormat>On-screen Show (4:3)</PresentationFormat>
  <Paragraphs>137</Paragraphs>
  <Slides>33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Bookman Old Style</vt:lpstr>
      <vt:lpstr>Calibri</vt:lpstr>
      <vt:lpstr>Rockwell</vt:lpstr>
      <vt:lpstr>Damask</vt:lpstr>
      <vt:lpstr>Introduction to Unmanned Aircraft Vehicles/Systems</vt:lpstr>
      <vt:lpstr>What is UAV?</vt:lpstr>
      <vt:lpstr>Other names for UAV</vt:lpstr>
      <vt:lpstr>UAV/UAS Production History</vt:lpstr>
      <vt:lpstr>Historical Examples</vt:lpstr>
      <vt:lpstr>Kettering Bug with Sperry-Curtis Gyroscope</vt:lpstr>
      <vt:lpstr>Sperry-Curtis Aerial Torpedo</vt:lpstr>
      <vt:lpstr>'Queen' and 'Queen Bee' </vt:lpstr>
      <vt:lpstr>German V1</vt:lpstr>
      <vt:lpstr>WWII German V-1 Buzz Bomb</vt:lpstr>
      <vt:lpstr>Cruse Missiles</vt:lpstr>
      <vt:lpstr>Norma from Radioplane</vt:lpstr>
      <vt:lpstr>The Predator</vt:lpstr>
      <vt:lpstr>Types</vt:lpstr>
      <vt:lpstr>Sizes</vt:lpstr>
      <vt:lpstr>Challenges of Airspace Integration</vt:lpstr>
      <vt:lpstr>Why Now</vt:lpstr>
      <vt:lpstr>Sizes Today</vt:lpstr>
      <vt:lpstr>Large</vt:lpstr>
      <vt:lpstr>Medium</vt:lpstr>
      <vt:lpstr>Small</vt:lpstr>
      <vt:lpstr>Micro</vt:lpstr>
      <vt:lpstr>Applications Today</vt:lpstr>
      <vt:lpstr>Precision Agriculture</vt:lpstr>
      <vt:lpstr>Precision Agriculture</vt:lpstr>
      <vt:lpstr>Agriculture Applications</vt:lpstr>
      <vt:lpstr>Mining </vt:lpstr>
      <vt:lpstr>Power Line Inspection</vt:lpstr>
      <vt:lpstr>Emergency Services</vt:lpstr>
      <vt:lpstr>Law enforcement</vt:lpstr>
      <vt:lpstr>Bridge Inspection</vt:lpstr>
      <vt:lpstr>Disaster Assessment</vt:lpstr>
      <vt:lpstr>UAS System Overview</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Beafore</dc:creator>
  <cp:lastModifiedBy>MUHAMMAD FARIS HAKIMI BIN MOHD NAJIB</cp:lastModifiedBy>
  <cp:revision>52</cp:revision>
  <dcterms:created xsi:type="dcterms:W3CDTF">2014-02-25T14:43:49Z</dcterms:created>
  <dcterms:modified xsi:type="dcterms:W3CDTF">2023-04-07T15:54:02Z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0x010100850C18ED2F48A04BABAA785DE42F01CE</vt:lpwstr>
  </property>
</Properties>
</file>